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3"/>
  </p:notesMasterIdLst>
  <p:sldIdLst>
    <p:sldId id="256" r:id="rId4"/>
    <p:sldId id="1050" r:id="rId5"/>
    <p:sldId id="626" r:id="rId6"/>
    <p:sldId id="1114" r:id="rId7"/>
    <p:sldId id="1122" r:id="rId8"/>
    <p:sldId id="1113" r:id="rId9"/>
    <p:sldId id="969" r:id="rId10"/>
    <p:sldId id="1115" r:id="rId11"/>
    <p:sldId id="1051" r:id="rId12"/>
    <p:sldId id="1117" r:id="rId13"/>
    <p:sldId id="1105" r:id="rId14"/>
    <p:sldId id="1106" r:id="rId15"/>
    <p:sldId id="627" r:id="rId16"/>
    <p:sldId id="1123" r:id="rId17"/>
    <p:sldId id="1118" r:id="rId18"/>
    <p:sldId id="628" r:id="rId19"/>
    <p:sldId id="1096" r:id="rId20"/>
    <p:sldId id="1098" r:id="rId21"/>
    <p:sldId id="1100" r:id="rId22"/>
    <p:sldId id="1095" r:id="rId23"/>
    <p:sldId id="1124" r:id="rId24"/>
    <p:sldId id="1120" r:id="rId25"/>
    <p:sldId id="1104" r:id="rId26"/>
    <p:sldId id="1121" r:id="rId27"/>
    <p:sldId id="1109" r:id="rId28"/>
    <p:sldId id="1110" r:id="rId29"/>
    <p:sldId id="1111" r:id="rId30"/>
    <p:sldId id="1107" r:id="rId31"/>
    <p:sldId id="110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D6"/>
    <a:srgbClr val="E6E6E6"/>
    <a:srgbClr val="0066FF"/>
    <a:srgbClr val="77933C"/>
    <a:srgbClr val="E46C0A"/>
    <a:srgbClr val="0070C0"/>
    <a:srgbClr val="DE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3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4:55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77,'21'2,"-1"0,0 1,22 7,34 4,-9-6,15 2,144-2,-220-8,0-2,0 1,0-1,0 0,-1 0,1 0,-1-1,1 0,-1 0,0-1,0 1,0-1,-1 0,5-5,-3 3,0 1,0 0,1 0,-1 1,1-1,0 2,0-1,9-3,34-5,0 1,1 3,56-3,156 7,-177 5,5 3,115 21,-118-12,132 3,-130-17,-65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2.4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59,'121'19,"337"-20,-359-7,81-3,-115 8,121-22,-1 0,-134 22,-9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2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27,'145'-12,"3"0,53 10,204 5,-281 8,74 2,2383-14,-2561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4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51,'339'3,"360"-7,-505-5,253-5,-390 15,-24 0,-1 0,1-3,-1 0,49-12,-57 10,1 0,-1 1,1 2,34 2,-23 0,-16-1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29,'255'8,"9"0,130-6,265-5,-303-13,-211 0,418 4,-151 19,104 44,-465-45,119 6,395-12,-532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65,'31'-2,"55"-10,10-2,20 9,74-5,-55-4,-50 7,121 6,-89 3,580-2,-670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0,'2'3,"4"1,2-1,4-1,3 1,5-2,6 2,8 1,6 0,3 1,-1 0,1 0,-1-2,-3-1,-4-1,-8-1,-4 1,-7-2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187 105,'6'1,"-1"0,1 0,-1 1,0-1,1 2,7 3,14 5,77 17,107 15,-151-34,91 2,43-11,241 36,-399-30,2-2,-1-1,0-2,1-2,58-9,66-14,187-4,-245 22,54-17,-10 1,9 17,250 24,164 14,-534-33,107 0,177 23,34 22,-1-30,-1000-55,382 15,-92 21,198 6,68-1,-341-12,71-9,-164-15,-51-38,71 21,421 46,-74-10,100 11,0 2,-57 6,18-2,75 0,-1 1,1 1,-1 1,-28 9,-83 35,84-28,-65 16,109-35,0 0,0 1,0-1,0 1,0 0,1 0,-1 1,-8 6,12-9,0 1,1-1,-1 0,0 1,1 0,0 0,0 0,-1 0,1-1,0 1,-1-1,1 1,0 0,-1 0,1 0,0 0,0 0,0 0,0-1,0 1,0 0,0 0,0 1,1 0,0 0,0 0,0 0,0 0,1 0,-1 0,0 0,1 0,0-1,-1 1,1-1,2 3,1-1,1 1,-1-1,1 0,-1-1,1 1,0-1,0 0,0-1,0 0,0 0,10 1,12-2,38-3,-16 1,335 27,-111-1,-180-16,22 1,353-10,165 2,-469 6,57 2,1122-9,-1314-2,61-11,-12 1,96-9,-108 17,72 5,-50 1,-60-2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3:51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18,'1290'0,"-1084"-16,221 14,-220 3,65 17,-212-16,61 11,13 2,-96-14,0-1,0-1,0-1,55-11,-30 3,100-2,-38 4,85 4,-139 5,-33-1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5:5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58,'170'-10,"-13"0,-146 10,54-1,97-12,-101 7,1 2,82 7,-35-1,206-1,832 13,-321-8,-482-7,42-9,7 0,-263 1,-83 3,55 2,458 43,103 1,198-42,-821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95,'1'1,"-1"0,1-1,0 1,-1 1,1-1,-1-1,1 1,-1 0,1 0,0 0,0-1,0 0,0 1,0 0,1 0,-2-1,1 1,0 0,0-1,1 0,1 0,31 10,-30-9,103 18,1-4,174 4,-206-15,1012 5,-1063-9,497-23,25-1,-166 18,119-2,-308-4,-75 2,564-15,775 26,-829-18,3545 18,-3226-50,-864 42,379-1,-294 10,-23 0,272 36,-369-28,0 1,56 23,-5-4,-71-22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1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20,'51'-1,"71"-13,-86 11,57 2,-69 1,-8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16,'238'-8,"14"1,-195 8,66 10,-37-7,-72-4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0,'4'0,"790"27,-567-4,539 36,-506-58,427 18,-229 3,-366-19,308 20,26 1,134-24,-151-31,-61 1,-215 27,49-3,98-13,-257 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16,'1647'0,"-1306"9,-141-2,712 7,-591-5,-6-1,-93-8,248-2,-236-13,51-1,1491 17,-1532-16,-100 2,-108 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22:10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1,'154'10,"-45"-1,240 23,-114-8,100-20,-175-7,854 3,-782-18,-110 16,-92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1,'233'13,"-135"-6,-17-1,200 8,-207-14,0 4,119 22,-9 15,-165-38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8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0,'1322'0,"-1307"0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0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0,'284'19,"338"-18,-324-2,-282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2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0,'35'2,"-1"2,66 15,24 3,454-10,-356-14,-179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3.8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1,'1289'0,"-1269"0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5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52,'183'-10,"6"0,-74 11,573-13,-646 9,98-10,-116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1,'21'1,"1"1,29 7,9 1,-54-9,465 33,-318-32,141-5,-204-5,80-3,18 12,-169-1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21-Jul-21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2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58F2C4D8-B9B9-4D3B-80AE-565FC2818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2981A31-E4E7-4892-83EE-C3EF633B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49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60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24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8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68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7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95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5C80D08-8A8E-456F-A37F-836DA88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0" contras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1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14" y="138113"/>
            <a:ext cx="3750396" cy="346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1297-CDE4-4331-8261-24CF86E03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6B180F-0A07-4661-A020-0E89C5DF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73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6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0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33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0350" y="299500"/>
            <a:ext cx="4967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li Regular"/>
              <a:buNone/>
              <a:defRPr sz="2600">
                <a:latin typeface="Muli Regular"/>
                <a:ea typeface="Muli Regular"/>
                <a:cs typeface="Muli Regular"/>
                <a:sym typeface="Muli Regular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7950" y="1580850"/>
            <a:ext cx="85140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667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266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Char char="•"/>
              <a:defRPr sz="60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288" y="4821060"/>
            <a:ext cx="384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19;p3">
            <a:extLst>
              <a:ext uri="{FF2B5EF4-FFF2-40B4-BE49-F238E27FC236}">
                <a16:creationId xmlns:a16="http://schemas.microsoft.com/office/drawing/2014/main" id="{47137D5D-BCD2-4702-A58F-50B83CAC0EC7}"/>
              </a:ext>
            </a:extLst>
          </p:cNvPr>
          <p:cNvSpPr/>
          <p:nvPr userDrawn="1"/>
        </p:nvSpPr>
        <p:spPr>
          <a:xfrm>
            <a:off x="418778" y="4831423"/>
            <a:ext cx="1012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600" i="0" strike="noStrike" cap="none" dirty="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rPr>
              <a:t>Confidential</a:t>
            </a:r>
            <a:endParaRPr sz="600" dirty="0">
              <a:solidFill>
                <a:srgbClr val="B5B5B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6185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52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smithgibb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asonAmaya53@yahoo.com" TargetMode="Externa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7.xml"/><Relationship Id="rId18" Type="http://schemas.openxmlformats.org/officeDocument/2006/relationships/image" Target="../media/image55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52.png"/><Relationship Id="rId17" Type="http://schemas.openxmlformats.org/officeDocument/2006/relationships/customXml" Target="../ink/ink9.xml"/><Relationship Id="rId2" Type="http://schemas.openxmlformats.org/officeDocument/2006/relationships/image" Target="../media/image13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51.png"/><Relationship Id="rId19" Type="http://schemas.openxmlformats.org/officeDocument/2006/relationships/customXml" Target="../ink/ink10.xml"/><Relationship Id="rId4" Type="http://schemas.openxmlformats.org/officeDocument/2006/relationships/image" Target="../media/image48.png"/><Relationship Id="rId9" Type="http://schemas.openxmlformats.org/officeDocument/2006/relationships/customXml" Target="../ink/ink5.xml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customXml" Target="../ink/ink14.xml"/><Relationship Id="rId10" Type="http://schemas.openxmlformats.org/officeDocument/2006/relationships/customXml" Target="../ink/ink16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3.png"/><Relationship Id="rId3" Type="http://schemas.openxmlformats.org/officeDocument/2006/relationships/customXml" Target="../ink/ink18.xml"/><Relationship Id="rId7" Type="http://schemas.openxmlformats.org/officeDocument/2006/relationships/image" Target="../media/image30.png"/><Relationship Id="rId12" Type="http://schemas.openxmlformats.org/officeDocument/2006/relationships/customXml" Target="../ink/ink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21.xml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3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finiti/fast-food-restaurants?select=FastFoodRestaurants.csv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46887" y="1930072"/>
            <a:ext cx="5685781" cy="91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of fast-food restaurants along US States</a:t>
            </a:r>
            <a:endParaRPr lang="en-US" sz="18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DE2E3-E7EA-4946-B368-4E6D1D372E79}"/>
              </a:ext>
            </a:extLst>
          </p:cNvPr>
          <p:cNvSpPr txBox="1"/>
          <p:nvPr/>
        </p:nvSpPr>
        <p:spPr>
          <a:xfrm>
            <a:off x="446887" y="1024403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 –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– US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Supersize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!!!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9F3292-F6D9-4947-A0D5-4FBDB9683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11181"/>
              </p:ext>
            </p:extLst>
          </p:nvPr>
        </p:nvGraphicFramePr>
        <p:xfrm>
          <a:off x="446887" y="3587213"/>
          <a:ext cx="4361180" cy="7520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2373278413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89647416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Gregory Gibbs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3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45247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Adam Burstyn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4"/>
                        </a:rPr>
                        <a:t>adam.burstyn@gmail.com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4833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Ignacio Domaica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9332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Jason Amaya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6"/>
                        </a:rPr>
                        <a:t>JasonAmaya53@yahoo.com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2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2172620"/>
            <a:ext cx="4660494" cy="1344304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63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9B1C-9AA1-4EBC-B188-F605A52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342"/>
            <a:ext cx="4340024" cy="471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A3AFD-F699-4C5A-BEEE-DF026D37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7" y="568871"/>
            <a:ext cx="2591986" cy="201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4DF8-3928-41AE-8CE7-7D451F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48" y="3007927"/>
            <a:ext cx="3826304" cy="193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840-608A-40E4-86CE-E3AA597F236D}"/>
              </a:ext>
            </a:extLst>
          </p:cNvPr>
          <p:cNvSpPr txBox="1"/>
          <p:nvPr/>
        </p:nvSpPr>
        <p:spPr>
          <a:xfrm>
            <a:off x="5479526" y="1974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1st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77444-2573-4A37-A4AA-0924BF56A2C1}"/>
              </a:ext>
            </a:extLst>
          </p:cNvPr>
          <p:cNvSpPr txBox="1"/>
          <p:nvPr/>
        </p:nvSpPr>
        <p:spPr>
          <a:xfrm>
            <a:off x="5479526" y="26132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2nd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FCC830-09B8-4FA5-BCA5-3BCF3AD4690E}"/>
              </a:ext>
            </a:extLst>
          </p:cNvPr>
          <p:cNvSpPr/>
          <p:nvPr/>
        </p:nvSpPr>
        <p:spPr>
          <a:xfrm>
            <a:off x="680643" y="2757290"/>
            <a:ext cx="969402" cy="205010"/>
          </a:xfrm>
          <a:custGeom>
            <a:avLst/>
            <a:gdLst>
              <a:gd name="connsiteX0" fmla="*/ 0 w 969402"/>
              <a:gd name="connsiteY0" fmla="*/ 34169 h 205010"/>
              <a:gd name="connsiteX1" fmla="*/ 34169 w 969402"/>
              <a:gd name="connsiteY1" fmla="*/ 0 h 205010"/>
              <a:gd name="connsiteX2" fmla="*/ 502722 w 969402"/>
              <a:gd name="connsiteY2" fmla="*/ 0 h 205010"/>
              <a:gd name="connsiteX3" fmla="*/ 935233 w 969402"/>
              <a:gd name="connsiteY3" fmla="*/ 0 h 205010"/>
              <a:gd name="connsiteX4" fmla="*/ 969402 w 969402"/>
              <a:gd name="connsiteY4" fmla="*/ 34169 h 205010"/>
              <a:gd name="connsiteX5" fmla="*/ 969402 w 969402"/>
              <a:gd name="connsiteY5" fmla="*/ 170841 h 205010"/>
              <a:gd name="connsiteX6" fmla="*/ 935233 w 969402"/>
              <a:gd name="connsiteY6" fmla="*/ 205010 h 205010"/>
              <a:gd name="connsiteX7" fmla="*/ 484701 w 969402"/>
              <a:gd name="connsiteY7" fmla="*/ 205010 h 205010"/>
              <a:gd name="connsiteX8" fmla="*/ 34169 w 969402"/>
              <a:gd name="connsiteY8" fmla="*/ 205010 h 205010"/>
              <a:gd name="connsiteX9" fmla="*/ 0 w 969402"/>
              <a:gd name="connsiteY9" fmla="*/ 170841 h 205010"/>
              <a:gd name="connsiteX10" fmla="*/ 0 w 969402"/>
              <a:gd name="connsiteY10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940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176809" y="-46905"/>
                  <a:pt x="393971" y="47653"/>
                  <a:pt x="502722" y="0"/>
                </a:cubicBezTo>
                <a:cubicBezTo>
                  <a:pt x="611473" y="-47653"/>
                  <a:pt x="787893" y="31491"/>
                  <a:pt x="935233" y="0"/>
                </a:cubicBezTo>
                <a:cubicBezTo>
                  <a:pt x="950491" y="-1977"/>
                  <a:pt x="973636" y="17321"/>
                  <a:pt x="969402" y="34169"/>
                </a:cubicBezTo>
                <a:cubicBezTo>
                  <a:pt x="975713" y="67433"/>
                  <a:pt x="966530" y="113059"/>
                  <a:pt x="969402" y="170841"/>
                </a:cubicBezTo>
                <a:cubicBezTo>
                  <a:pt x="971198" y="186789"/>
                  <a:pt x="950214" y="208428"/>
                  <a:pt x="935233" y="205010"/>
                </a:cubicBezTo>
                <a:cubicBezTo>
                  <a:pt x="820401" y="248948"/>
                  <a:pt x="654969" y="184274"/>
                  <a:pt x="484701" y="205010"/>
                </a:cubicBezTo>
                <a:cubicBezTo>
                  <a:pt x="314433" y="225746"/>
                  <a:pt x="221008" y="184574"/>
                  <a:pt x="34169" y="205010"/>
                </a:cubicBezTo>
                <a:cubicBezTo>
                  <a:pt x="14061" y="204939"/>
                  <a:pt x="960" y="187079"/>
                  <a:pt x="0" y="170841"/>
                </a:cubicBezTo>
                <a:cubicBezTo>
                  <a:pt x="-1068" y="114437"/>
                  <a:pt x="15794" y="6388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9E6FE-8673-4EA1-8FA5-1ECD124F395B}"/>
              </a:ext>
            </a:extLst>
          </p:cNvPr>
          <p:cNvSpPr/>
          <p:nvPr/>
        </p:nvSpPr>
        <p:spPr>
          <a:xfrm>
            <a:off x="668039" y="3480331"/>
            <a:ext cx="1545772" cy="205010"/>
          </a:xfrm>
          <a:custGeom>
            <a:avLst/>
            <a:gdLst>
              <a:gd name="connsiteX0" fmla="*/ 0 w 1545772"/>
              <a:gd name="connsiteY0" fmla="*/ 34169 h 205010"/>
              <a:gd name="connsiteX1" fmla="*/ 34169 w 1545772"/>
              <a:gd name="connsiteY1" fmla="*/ 0 h 205010"/>
              <a:gd name="connsiteX2" fmla="*/ 556196 w 1545772"/>
              <a:gd name="connsiteY2" fmla="*/ 0 h 205010"/>
              <a:gd name="connsiteX3" fmla="*/ 1033899 w 1545772"/>
              <a:gd name="connsiteY3" fmla="*/ 0 h 205010"/>
              <a:gd name="connsiteX4" fmla="*/ 1511603 w 1545772"/>
              <a:gd name="connsiteY4" fmla="*/ 0 h 205010"/>
              <a:gd name="connsiteX5" fmla="*/ 1545772 w 1545772"/>
              <a:gd name="connsiteY5" fmla="*/ 34169 h 205010"/>
              <a:gd name="connsiteX6" fmla="*/ 1545772 w 1545772"/>
              <a:gd name="connsiteY6" fmla="*/ 170841 h 205010"/>
              <a:gd name="connsiteX7" fmla="*/ 1511603 w 1545772"/>
              <a:gd name="connsiteY7" fmla="*/ 205010 h 205010"/>
              <a:gd name="connsiteX8" fmla="*/ 1048674 w 1545772"/>
              <a:gd name="connsiteY8" fmla="*/ 205010 h 205010"/>
              <a:gd name="connsiteX9" fmla="*/ 556196 w 1545772"/>
              <a:gd name="connsiteY9" fmla="*/ 205010 h 205010"/>
              <a:gd name="connsiteX10" fmla="*/ 34169 w 1545772"/>
              <a:gd name="connsiteY10" fmla="*/ 205010 h 205010"/>
              <a:gd name="connsiteX11" fmla="*/ 0 w 1545772"/>
              <a:gd name="connsiteY11" fmla="*/ 170841 h 205010"/>
              <a:gd name="connsiteX12" fmla="*/ 0 w 1545772"/>
              <a:gd name="connsiteY12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577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30616" y="-18091"/>
                  <a:pt x="321772" y="42956"/>
                  <a:pt x="556196" y="0"/>
                </a:cubicBezTo>
                <a:cubicBezTo>
                  <a:pt x="790620" y="-42956"/>
                  <a:pt x="839869" y="6336"/>
                  <a:pt x="1033899" y="0"/>
                </a:cubicBezTo>
                <a:cubicBezTo>
                  <a:pt x="1227929" y="-6336"/>
                  <a:pt x="1357461" y="30299"/>
                  <a:pt x="1511603" y="0"/>
                </a:cubicBezTo>
                <a:cubicBezTo>
                  <a:pt x="1529984" y="-1579"/>
                  <a:pt x="1547041" y="10602"/>
                  <a:pt x="1545772" y="34169"/>
                </a:cubicBezTo>
                <a:cubicBezTo>
                  <a:pt x="1558228" y="66710"/>
                  <a:pt x="1543960" y="139906"/>
                  <a:pt x="1545772" y="170841"/>
                </a:cubicBezTo>
                <a:cubicBezTo>
                  <a:pt x="1545213" y="184379"/>
                  <a:pt x="1528729" y="207435"/>
                  <a:pt x="1511603" y="205010"/>
                </a:cubicBezTo>
                <a:cubicBezTo>
                  <a:pt x="1335702" y="241694"/>
                  <a:pt x="1214342" y="200609"/>
                  <a:pt x="1048674" y="205010"/>
                </a:cubicBezTo>
                <a:cubicBezTo>
                  <a:pt x="883006" y="209411"/>
                  <a:pt x="725300" y="151085"/>
                  <a:pt x="556196" y="205010"/>
                </a:cubicBezTo>
                <a:cubicBezTo>
                  <a:pt x="387092" y="258935"/>
                  <a:pt x="250379" y="153833"/>
                  <a:pt x="34169" y="205010"/>
                </a:cubicBezTo>
                <a:cubicBezTo>
                  <a:pt x="17127" y="203202"/>
                  <a:pt x="4095" y="187072"/>
                  <a:pt x="0" y="170841"/>
                </a:cubicBezTo>
                <a:cubicBezTo>
                  <a:pt x="-2842" y="129004"/>
                  <a:pt x="5096" y="71612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14:cNvPr>
              <p14:cNvContentPartPr/>
              <p14:nvPr/>
            </p14:nvContentPartPr>
            <p14:xfrm>
              <a:off x="5561781" y="3162221"/>
              <a:ext cx="732600" cy="4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5781" y="3090221"/>
                <a:ext cx="804240" cy="192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FDB63-80E9-411F-A616-01FE94312B05}"/>
              </a:ext>
            </a:extLst>
          </p:cNvPr>
          <p:cNvCxnSpPr/>
          <p:nvPr/>
        </p:nvCxnSpPr>
        <p:spPr>
          <a:xfrm flipV="1">
            <a:off x="1650045" y="566826"/>
            <a:ext cx="3911736" cy="2300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EDEF-43EF-4335-96AD-EE03350E96EA}"/>
              </a:ext>
            </a:extLst>
          </p:cNvPr>
          <p:cNvCxnSpPr>
            <a:cxnSpLocks/>
          </p:cNvCxnSpPr>
          <p:nvPr/>
        </p:nvCxnSpPr>
        <p:spPr>
          <a:xfrm flipV="1">
            <a:off x="2213811" y="3003875"/>
            <a:ext cx="3265715" cy="60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1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n-US" dirty="0">
                <a:solidFill>
                  <a:srgbClr val="0070C0"/>
                </a:solidFill>
              </a:rPr>
              <a:t>/JSON/FL for a specific state selected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394DC-F547-44A3-B95A-5A07B24A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" y="589149"/>
            <a:ext cx="8862117" cy="396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14:cNvPr>
              <p14:cNvContentPartPr/>
              <p14:nvPr/>
            </p14:nvContentPartPr>
            <p14:xfrm>
              <a:off x="2055381" y="1023821"/>
              <a:ext cx="12348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381" y="952181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14:cNvPr>
              <p14:cNvContentPartPr/>
              <p14:nvPr/>
            </p14:nvContentPartPr>
            <p14:xfrm>
              <a:off x="7294101" y="1443221"/>
              <a:ext cx="445680" cy="4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8461" y="1371581"/>
                <a:ext cx="517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14:cNvPr>
              <p14:cNvContentPartPr/>
              <p14:nvPr/>
            </p14:nvContentPartPr>
            <p14:xfrm>
              <a:off x="7610541" y="1587941"/>
              <a:ext cx="4816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4901" y="1515941"/>
                <a:ext cx="553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14:cNvPr>
              <p14:cNvContentPartPr/>
              <p14:nvPr/>
            </p14:nvContentPartPr>
            <p14:xfrm>
              <a:off x="7686141" y="1711781"/>
              <a:ext cx="43956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0501" y="1639781"/>
                <a:ext cx="511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14:cNvPr>
              <p14:cNvContentPartPr/>
              <p14:nvPr/>
            </p14:nvContentPartPr>
            <p14:xfrm>
              <a:off x="7445661" y="1835621"/>
              <a:ext cx="40896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9661" y="1763621"/>
                <a:ext cx="480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14:cNvPr>
              <p14:cNvContentPartPr/>
              <p14:nvPr/>
            </p14:nvContentPartPr>
            <p14:xfrm>
              <a:off x="7328661" y="195226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3021" y="1880621"/>
                <a:ext cx="54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14:cNvPr>
              <p14:cNvContentPartPr/>
              <p14:nvPr/>
            </p14:nvContentPartPr>
            <p14:xfrm>
              <a:off x="6696141" y="2064581"/>
              <a:ext cx="49752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0501" y="1992581"/>
                <a:ext cx="56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14:cNvPr>
              <p14:cNvContentPartPr/>
              <p14:nvPr/>
            </p14:nvContentPartPr>
            <p14:xfrm>
              <a:off x="6297261" y="3561101"/>
              <a:ext cx="55656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61621" y="3489461"/>
                <a:ext cx="628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14:cNvPr>
              <p14:cNvContentPartPr/>
              <p14:nvPr/>
            </p14:nvContentPartPr>
            <p14:xfrm>
              <a:off x="6393741" y="4000661"/>
              <a:ext cx="499680" cy="2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8101" y="3928661"/>
                <a:ext cx="571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69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5EE7D7-E220-42F1-B7C1-A8EF1AA92912}"/>
              </a:ext>
            </a:extLst>
          </p:cNvPr>
          <p:cNvGrpSpPr/>
          <p:nvPr/>
        </p:nvGrpSpPr>
        <p:grpSpPr>
          <a:xfrm>
            <a:off x="1209166" y="3967593"/>
            <a:ext cx="1269115" cy="687584"/>
            <a:chOff x="1209166" y="3967593"/>
            <a:chExt cx="1269115" cy="68758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F1A239-11FB-47DD-A38D-CBDF3D73BCA7}"/>
                </a:ext>
              </a:extLst>
            </p:cNvPr>
            <p:cNvSpPr txBox="1"/>
            <p:nvPr/>
          </p:nvSpPr>
          <p:spPr>
            <a:xfrm>
              <a:off x="1209166" y="4347400"/>
              <a:ext cx="12691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solidFill>
                    <a:srgbClr val="0057D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fast_food.py </a:t>
              </a:r>
              <a:endParaRPr kumimoji="0" lang="es-E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EA44E1AF-53F0-4474-A775-B8471170DFD2}"/>
                </a:ext>
              </a:extLst>
            </p:cNvPr>
            <p:cNvSpPr/>
            <p:nvPr/>
          </p:nvSpPr>
          <p:spPr>
            <a:xfrm rot="5400000">
              <a:off x="1674491" y="3981760"/>
              <a:ext cx="397666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5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F1A239-11FB-47DD-A38D-CBDF3D73BCA7}"/>
              </a:ext>
            </a:extLst>
          </p:cNvPr>
          <p:cNvSpPr txBox="1"/>
          <p:nvPr/>
        </p:nvSpPr>
        <p:spPr>
          <a:xfrm>
            <a:off x="1209166" y="4347400"/>
            <a:ext cx="126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fast_food.py </a:t>
            </a:r>
            <a:endParaRPr kumimoji="0" lang="es-ES" sz="1400" b="0" i="0" u="sng" strike="noStrike" kern="1200" cap="none" spc="0" normalizeH="0" baseline="0" noProof="0" dirty="0">
              <a:ln>
                <a:noFill/>
              </a:ln>
              <a:solidFill>
                <a:srgbClr val="0057D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A44E1AF-53F0-4474-A775-B8471170DFD2}"/>
              </a:ext>
            </a:extLst>
          </p:cNvPr>
          <p:cNvSpPr/>
          <p:nvPr/>
        </p:nvSpPr>
        <p:spPr>
          <a:xfrm rot="5400000">
            <a:off x="1674491" y="3981760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1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050" y="3453295"/>
            <a:ext cx="2522310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583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ETL </a:t>
            </a:r>
            <a:r>
              <a:rPr lang="en-US" dirty="0">
                <a:highlight>
                  <a:srgbClr val="FFFF00"/>
                </a:highlight>
              </a:rPr>
              <a:t>EXTRACT</a:t>
            </a:r>
            <a:r>
              <a:rPr lang="en-US" dirty="0"/>
              <a:t>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D6D452-7008-4AB0-BAE7-6A3636C331D1}"/>
              </a:ext>
            </a:extLst>
          </p:cNvPr>
          <p:cNvGrpSpPr/>
          <p:nvPr/>
        </p:nvGrpSpPr>
        <p:grpSpPr>
          <a:xfrm>
            <a:off x="595544" y="616587"/>
            <a:ext cx="6203840" cy="2884705"/>
            <a:chOff x="1072283" y="475910"/>
            <a:chExt cx="5204764" cy="2324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05B316-DEE8-4536-B05E-795C7607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83" y="475910"/>
              <a:ext cx="5204764" cy="2324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14:cNvPr>
                <p14:cNvContentPartPr/>
                <p14:nvPr/>
              </p14:nvContentPartPr>
              <p14:xfrm>
                <a:off x="1773360" y="1641941"/>
                <a:ext cx="1154880" cy="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3453" y="1583094"/>
                  <a:ext cx="1214995" cy="12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14:cNvPr>
                <p14:cNvContentPartPr/>
                <p14:nvPr/>
              </p14:nvContentPartPr>
              <p14:xfrm>
                <a:off x="2619360" y="1738421"/>
                <a:ext cx="652680" cy="1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9157" y="1679754"/>
                  <a:ext cx="712783" cy="1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74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ETL </a:t>
            </a:r>
            <a:r>
              <a:rPr lang="en-US" dirty="0">
                <a:highlight>
                  <a:srgbClr val="FFFF00"/>
                </a:highlight>
              </a:rPr>
              <a:t>TRANSFORM</a:t>
            </a:r>
            <a:r>
              <a:rPr lang="en-US" dirty="0">
                <a:sym typeface="Wingdings" panose="05000000000000000000" pitchFamily="2" charset="2"/>
              </a:rPr>
              <a:t> (2)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BCBF6-8BD9-4AD9-8FF4-C2546C47D293}"/>
              </a:ext>
            </a:extLst>
          </p:cNvPr>
          <p:cNvGrpSpPr/>
          <p:nvPr/>
        </p:nvGrpSpPr>
        <p:grpSpPr>
          <a:xfrm>
            <a:off x="287159" y="2843199"/>
            <a:ext cx="4167469" cy="1846031"/>
            <a:chOff x="381000" y="348902"/>
            <a:chExt cx="5575777" cy="2222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4445E3-0677-48EA-822E-3503E12F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348902"/>
              <a:ext cx="5575777" cy="222284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3C5DE7-6AB3-474D-821C-292B2C0CDAC8}"/>
                </a:ext>
              </a:extLst>
            </p:cNvPr>
            <p:cNvGrpSpPr/>
            <p:nvPr/>
          </p:nvGrpSpPr>
          <p:grpSpPr>
            <a:xfrm>
              <a:off x="1175243" y="537461"/>
              <a:ext cx="3879360" cy="576720"/>
              <a:chOff x="1175243" y="537461"/>
              <a:chExt cx="387936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14:cNvPr>
                  <p14:cNvContentPartPr/>
                  <p14:nvPr/>
                </p14:nvContentPartPr>
                <p14:xfrm>
                  <a:off x="1175243" y="537461"/>
                  <a:ext cx="2111760" cy="334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7073" y="450500"/>
                    <a:ext cx="2207618" cy="206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14:cNvPr>
                  <p14:cNvContentPartPr/>
                  <p14:nvPr/>
                </p14:nvContentPartPr>
                <p14:xfrm>
                  <a:off x="3244883" y="679661"/>
                  <a:ext cx="860400" cy="284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96735" y="593479"/>
                    <a:ext cx="956214" cy="200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14:cNvPr>
                  <p14:cNvContentPartPr/>
                  <p14:nvPr/>
                </p14:nvContentPartPr>
                <p14:xfrm>
                  <a:off x="4826363" y="1092941"/>
                  <a:ext cx="228240" cy="212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778211" y="1007981"/>
                    <a:ext cx="324062" cy="1907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0E426-3D09-4A4B-8202-A8FBCE37EDB6}"/>
              </a:ext>
            </a:extLst>
          </p:cNvPr>
          <p:cNvGrpSpPr/>
          <p:nvPr/>
        </p:nvGrpSpPr>
        <p:grpSpPr>
          <a:xfrm>
            <a:off x="4423797" y="2801258"/>
            <a:ext cx="4167469" cy="1929912"/>
            <a:chOff x="973503" y="2645247"/>
            <a:chExt cx="4913444" cy="22228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8B9CB-05A4-4294-B7BF-1ADB8D29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503" y="2645247"/>
              <a:ext cx="4913444" cy="222284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14:cNvPr>
                <p14:cNvContentPartPr/>
                <p14:nvPr/>
              </p14:nvContentPartPr>
              <p14:xfrm>
                <a:off x="1515803" y="2713301"/>
                <a:ext cx="2106720" cy="12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363" y="2630406"/>
                  <a:ext cx="2191176" cy="2913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749862-3C61-44DD-9147-F8089005BD71}"/>
              </a:ext>
            </a:extLst>
          </p:cNvPr>
          <p:cNvGrpSpPr/>
          <p:nvPr/>
        </p:nvGrpSpPr>
        <p:grpSpPr>
          <a:xfrm>
            <a:off x="11757" y="513377"/>
            <a:ext cx="6071169" cy="2078182"/>
            <a:chOff x="4048372" y="872379"/>
            <a:chExt cx="5018679" cy="15503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C982E2-36A8-4B91-ABE0-328AF892C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02" r="9951"/>
            <a:stretch/>
          </p:blipFill>
          <p:spPr>
            <a:xfrm>
              <a:off x="4048372" y="872379"/>
              <a:ext cx="5018679" cy="15503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14:cNvPr>
                <p14:cNvContentPartPr/>
                <p14:nvPr/>
              </p14:nvContentPartPr>
              <p14:xfrm>
                <a:off x="4797650" y="1007277"/>
                <a:ext cx="1081398" cy="1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7884" y="953316"/>
                  <a:ext cx="1140632" cy="1214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669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D446-8316-4D49-B91A-331E2668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09"/>
          <a:stretch/>
        </p:blipFill>
        <p:spPr>
          <a:xfrm>
            <a:off x="276929" y="645645"/>
            <a:ext cx="6733471" cy="1394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14:cNvPr>
              <p14:cNvContentPartPr/>
              <p14:nvPr/>
            </p14:nvContentPartPr>
            <p14:xfrm>
              <a:off x="1801283" y="776501"/>
              <a:ext cx="24321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283" y="704501"/>
                <a:ext cx="2503800" cy="172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3B3505C-DDCE-4417-9DF7-3E52B75CD21B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</a:t>
            </a:r>
            <a:r>
              <a:rPr lang="en-US" dirty="0">
                <a:highlight>
                  <a:srgbClr val="FFFF00"/>
                </a:highlight>
              </a:rPr>
              <a:t>LOAD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MongoDB (3)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B4F86-A573-45BD-8524-3A85BBA323A5}"/>
              </a:ext>
            </a:extLst>
          </p:cNvPr>
          <p:cNvGrpSpPr/>
          <p:nvPr/>
        </p:nvGrpSpPr>
        <p:grpSpPr>
          <a:xfrm>
            <a:off x="193431" y="2170673"/>
            <a:ext cx="7096369" cy="2697421"/>
            <a:chOff x="432943" y="558770"/>
            <a:chExt cx="7906853" cy="33246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1A7120-466A-4542-9E5B-AD8C1709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943" y="558770"/>
              <a:ext cx="7906853" cy="332468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14:cNvPr>
                <p14:cNvContentPartPr/>
                <p14:nvPr/>
              </p14:nvContentPartPr>
              <p14:xfrm>
                <a:off x="2000363" y="741581"/>
                <a:ext cx="5406480" cy="8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0253" y="652730"/>
                  <a:ext cx="5486300" cy="260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14:cNvPr>
                <p14:cNvContentPartPr/>
                <p14:nvPr/>
              </p14:nvContentPartPr>
              <p14:xfrm>
                <a:off x="2791283" y="1223261"/>
                <a:ext cx="30888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1221" y="1134320"/>
                  <a:ext cx="388604" cy="184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14:cNvPr>
                <p14:cNvContentPartPr/>
                <p14:nvPr/>
              </p14:nvContentPartPr>
              <p14:xfrm>
                <a:off x="2186123" y="2309741"/>
                <a:ext cx="2426400" cy="8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6017" y="2220989"/>
                  <a:ext cx="2506211" cy="266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14:cNvPr>
                <p14:cNvContentPartPr/>
                <p14:nvPr/>
              </p14:nvContentPartPr>
              <p14:xfrm>
                <a:off x="2179283" y="3025061"/>
                <a:ext cx="2866680" cy="2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9178" y="2935918"/>
                  <a:ext cx="2946488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667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798E-AB22-411F-A6C8-AECCC59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8" y="653143"/>
            <a:ext cx="3180697" cy="4112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F489-CD0E-4532-821C-A033A1E3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91" y="2507260"/>
            <a:ext cx="2934243" cy="23608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DA336D-10E8-460F-ADF3-9A36A6036BEA}"/>
              </a:ext>
            </a:extLst>
          </p:cNvPr>
          <p:cNvSpPr/>
          <p:nvPr/>
        </p:nvSpPr>
        <p:spPr>
          <a:xfrm>
            <a:off x="990027" y="4601609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38252-C9CC-4C70-B245-FB079DD8C767}"/>
              </a:ext>
            </a:extLst>
          </p:cNvPr>
          <p:cNvSpPr/>
          <p:nvPr/>
        </p:nvSpPr>
        <p:spPr>
          <a:xfrm>
            <a:off x="5052117" y="2897708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14:cNvPr>
              <p14:cNvContentPartPr/>
              <p14:nvPr/>
            </p14:nvContentPartPr>
            <p14:xfrm>
              <a:off x="2591843" y="3581621"/>
              <a:ext cx="98676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843" y="3509981"/>
                <a:ext cx="105840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D6333-330A-4411-9A24-BA3DE9F53C5E}"/>
              </a:ext>
            </a:extLst>
          </p:cNvPr>
          <p:cNvSpPr txBox="1"/>
          <p:nvPr/>
        </p:nvSpPr>
        <p:spPr>
          <a:xfrm>
            <a:off x="419386" y="1322380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 and collection created in MongoDB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558696-D7AB-4F04-B44E-D39610A8D31A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LOAD </a:t>
            </a:r>
            <a:r>
              <a:rPr lang="en-US" dirty="0">
                <a:sym typeface="Wingdings" panose="05000000000000000000" pitchFamily="2" charset="2"/>
              </a:rPr>
              <a:t> MongoDB (4)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874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lang="en-US" altLang="en-US" sz="1600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73" y="996532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51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1809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Relations / Concatenation of programs within Flask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F5D3F-A4AE-4726-93F5-CB11B4E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59" y="545241"/>
            <a:ext cx="3852031" cy="2373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412E0-D7B7-4658-9FC6-710B72A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15" y="2961131"/>
            <a:ext cx="3510879" cy="192452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567E3F-96A7-423A-B0A8-526136C328E1}"/>
              </a:ext>
            </a:extLst>
          </p:cNvPr>
          <p:cNvGrpSpPr/>
          <p:nvPr/>
        </p:nvGrpSpPr>
        <p:grpSpPr>
          <a:xfrm>
            <a:off x="645196" y="673257"/>
            <a:ext cx="3564074" cy="2716059"/>
            <a:chOff x="645196" y="673257"/>
            <a:chExt cx="3564074" cy="271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33B20-6FB6-484C-8080-1D3B60F0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50"/>
            <a:stretch/>
          </p:blipFill>
          <p:spPr>
            <a:xfrm>
              <a:off x="1426431" y="673257"/>
              <a:ext cx="2700539" cy="142144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60AFB2-1BEB-479D-8840-167358FC28DC}"/>
                </a:ext>
              </a:extLst>
            </p:cNvPr>
            <p:cNvSpPr/>
            <p:nvPr/>
          </p:nvSpPr>
          <p:spPr>
            <a:xfrm>
              <a:off x="2223505" y="673257"/>
              <a:ext cx="995183" cy="327511"/>
            </a:xfrm>
            <a:custGeom>
              <a:avLst/>
              <a:gdLst>
                <a:gd name="connsiteX0" fmla="*/ 0 w 995183"/>
                <a:gd name="connsiteY0" fmla="*/ 54586 h 327511"/>
                <a:gd name="connsiteX1" fmla="*/ 54586 w 995183"/>
                <a:gd name="connsiteY1" fmla="*/ 0 h 327511"/>
                <a:gd name="connsiteX2" fmla="*/ 515312 w 995183"/>
                <a:gd name="connsiteY2" fmla="*/ 0 h 327511"/>
                <a:gd name="connsiteX3" fmla="*/ 940597 w 995183"/>
                <a:gd name="connsiteY3" fmla="*/ 0 h 327511"/>
                <a:gd name="connsiteX4" fmla="*/ 995183 w 995183"/>
                <a:gd name="connsiteY4" fmla="*/ 54586 h 327511"/>
                <a:gd name="connsiteX5" fmla="*/ 995183 w 995183"/>
                <a:gd name="connsiteY5" fmla="*/ 272925 h 327511"/>
                <a:gd name="connsiteX6" fmla="*/ 940597 w 995183"/>
                <a:gd name="connsiteY6" fmla="*/ 327511 h 327511"/>
                <a:gd name="connsiteX7" fmla="*/ 497592 w 995183"/>
                <a:gd name="connsiteY7" fmla="*/ 327511 h 327511"/>
                <a:gd name="connsiteX8" fmla="*/ 54586 w 995183"/>
                <a:gd name="connsiteY8" fmla="*/ 327511 h 327511"/>
                <a:gd name="connsiteX9" fmla="*/ 0 w 995183"/>
                <a:gd name="connsiteY9" fmla="*/ 272925 h 327511"/>
                <a:gd name="connsiteX10" fmla="*/ 0 w 995183"/>
                <a:gd name="connsiteY10" fmla="*/ 54586 h 32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183" h="327511" extrusionOk="0">
                  <a:moveTo>
                    <a:pt x="0" y="54586"/>
                  </a:moveTo>
                  <a:cubicBezTo>
                    <a:pt x="-1817" y="23318"/>
                    <a:pt x="16780" y="2875"/>
                    <a:pt x="54586" y="0"/>
                  </a:cubicBezTo>
                  <a:cubicBezTo>
                    <a:pt x="205992" y="-39557"/>
                    <a:pt x="299728" y="20647"/>
                    <a:pt x="515312" y="0"/>
                  </a:cubicBezTo>
                  <a:cubicBezTo>
                    <a:pt x="730896" y="-20647"/>
                    <a:pt x="739197" y="3032"/>
                    <a:pt x="940597" y="0"/>
                  </a:cubicBezTo>
                  <a:cubicBezTo>
                    <a:pt x="962927" y="-4277"/>
                    <a:pt x="1001139" y="27285"/>
                    <a:pt x="995183" y="54586"/>
                  </a:cubicBezTo>
                  <a:cubicBezTo>
                    <a:pt x="1004023" y="138020"/>
                    <a:pt x="993007" y="206775"/>
                    <a:pt x="995183" y="272925"/>
                  </a:cubicBezTo>
                  <a:cubicBezTo>
                    <a:pt x="999503" y="296042"/>
                    <a:pt x="968359" y="329607"/>
                    <a:pt x="940597" y="327511"/>
                  </a:cubicBezTo>
                  <a:cubicBezTo>
                    <a:pt x="808526" y="347334"/>
                    <a:pt x="598967" y="288165"/>
                    <a:pt x="497592" y="327511"/>
                  </a:cubicBezTo>
                  <a:cubicBezTo>
                    <a:pt x="396218" y="366857"/>
                    <a:pt x="262191" y="280820"/>
                    <a:pt x="54586" y="327511"/>
                  </a:cubicBezTo>
                  <a:cubicBezTo>
                    <a:pt x="15690" y="327011"/>
                    <a:pt x="2474" y="296287"/>
                    <a:pt x="0" y="272925"/>
                  </a:cubicBezTo>
                  <a:cubicBezTo>
                    <a:pt x="-14056" y="187794"/>
                    <a:pt x="237" y="145570"/>
                    <a:pt x="0" y="5458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91DED7-3C1F-4387-9EC2-556535528E72}"/>
                </a:ext>
              </a:extLst>
            </p:cNvPr>
            <p:cNvSpPr/>
            <p:nvPr/>
          </p:nvSpPr>
          <p:spPr>
            <a:xfrm>
              <a:off x="1621514" y="1591156"/>
              <a:ext cx="2136670" cy="372880"/>
            </a:xfrm>
            <a:custGeom>
              <a:avLst/>
              <a:gdLst>
                <a:gd name="connsiteX0" fmla="*/ 0 w 2136670"/>
                <a:gd name="connsiteY0" fmla="*/ 62148 h 372880"/>
                <a:gd name="connsiteX1" fmla="*/ 62148 w 2136670"/>
                <a:gd name="connsiteY1" fmla="*/ 0 h 372880"/>
                <a:gd name="connsiteX2" fmla="*/ 605489 w 2136670"/>
                <a:gd name="connsiteY2" fmla="*/ 0 h 372880"/>
                <a:gd name="connsiteX3" fmla="*/ 1088459 w 2136670"/>
                <a:gd name="connsiteY3" fmla="*/ 0 h 372880"/>
                <a:gd name="connsiteX4" fmla="*/ 1551305 w 2136670"/>
                <a:gd name="connsiteY4" fmla="*/ 0 h 372880"/>
                <a:gd name="connsiteX5" fmla="*/ 2074522 w 2136670"/>
                <a:gd name="connsiteY5" fmla="*/ 0 h 372880"/>
                <a:gd name="connsiteX6" fmla="*/ 2136670 w 2136670"/>
                <a:gd name="connsiteY6" fmla="*/ 62148 h 372880"/>
                <a:gd name="connsiteX7" fmla="*/ 2136670 w 2136670"/>
                <a:gd name="connsiteY7" fmla="*/ 310732 h 372880"/>
                <a:gd name="connsiteX8" fmla="*/ 2074522 w 2136670"/>
                <a:gd name="connsiteY8" fmla="*/ 372880 h 372880"/>
                <a:gd name="connsiteX9" fmla="*/ 1611676 w 2136670"/>
                <a:gd name="connsiteY9" fmla="*/ 372880 h 372880"/>
                <a:gd name="connsiteX10" fmla="*/ 1108582 w 2136670"/>
                <a:gd name="connsiteY10" fmla="*/ 372880 h 372880"/>
                <a:gd name="connsiteX11" fmla="*/ 625613 w 2136670"/>
                <a:gd name="connsiteY11" fmla="*/ 372880 h 372880"/>
                <a:gd name="connsiteX12" fmla="*/ 62148 w 2136670"/>
                <a:gd name="connsiteY12" fmla="*/ 372880 h 372880"/>
                <a:gd name="connsiteX13" fmla="*/ 0 w 2136670"/>
                <a:gd name="connsiteY13" fmla="*/ 310732 h 372880"/>
                <a:gd name="connsiteX14" fmla="*/ 0 w 2136670"/>
                <a:gd name="connsiteY14" fmla="*/ 62148 h 37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670" h="372880" extrusionOk="0">
                  <a:moveTo>
                    <a:pt x="0" y="62148"/>
                  </a:moveTo>
                  <a:cubicBezTo>
                    <a:pt x="-1135" y="27125"/>
                    <a:pt x="26454" y="514"/>
                    <a:pt x="62148" y="0"/>
                  </a:cubicBezTo>
                  <a:cubicBezTo>
                    <a:pt x="298423" y="-45223"/>
                    <a:pt x="376035" y="15283"/>
                    <a:pt x="605489" y="0"/>
                  </a:cubicBezTo>
                  <a:cubicBezTo>
                    <a:pt x="834943" y="-15283"/>
                    <a:pt x="987835" y="32756"/>
                    <a:pt x="1088459" y="0"/>
                  </a:cubicBezTo>
                  <a:cubicBezTo>
                    <a:pt x="1189083" y="-32756"/>
                    <a:pt x="1456730" y="16059"/>
                    <a:pt x="1551305" y="0"/>
                  </a:cubicBezTo>
                  <a:cubicBezTo>
                    <a:pt x="1645880" y="-16059"/>
                    <a:pt x="1814274" y="62278"/>
                    <a:pt x="2074522" y="0"/>
                  </a:cubicBezTo>
                  <a:cubicBezTo>
                    <a:pt x="2112243" y="-6994"/>
                    <a:pt x="2132174" y="27136"/>
                    <a:pt x="2136670" y="62148"/>
                  </a:cubicBezTo>
                  <a:cubicBezTo>
                    <a:pt x="2155642" y="120414"/>
                    <a:pt x="2123867" y="251147"/>
                    <a:pt x="2136670" y="310732"/>
                  </a:cubicBezTo>
                  <a:cubicBezTo>
                    <a:pt x="2134196" y="349147"/>
                    <a:pt x="2102740" y="365799"/>
                    <a:pt x="2074522" y="372880"/>
                  </a:cubicBezTo>
                  <a:cubicBezTo>
                    <a:pt x="1919682" y="411586"/>
                    <a:pt x="1771012" y="340603"/>
                    <a:pt x="1611676" y="372880"/>
                  </a:cubicBezTo>
                  <a:cubicBezTo>
                    <a:pt x="1452340" y="405157"/>
                    <a:pt x="1248808" y="340580"/>
                    <a:pt x="1108582" y="372880"/>
                  </a:cubicBezTo>
                  <a:cubicBezTo>
                    <a:pt x="968356" y="405180"/>
                    <a:pt x="776077" y="334574"/>
                    <a:pt x="625613" y="372880"/>
                  </a:cubicBezTo>
                  <a:cubicBezTo>
                    <a:pt x="475149" y="411186"/>
                    <a:pt x="303041" y="361832"/>
                    <a:pt x="62148" y="372880"/>
                  </a:cubicBezTo>
                  <a:cubicBezTo>
                    <a:pt x="29874" y="370337"/>
                    <a:pt x="-8927" y="341604"/>
                    <a:pt x="0" y="310732"/>
                  </a:cubicBezTo>
                  <a:cubicBezTo>
                    <a:pt x="-18093" y="240452"/>
                    <a:pt x="21937" y="131896"/>
                    <a:pt x="0" y="6214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C5678C-779A-4ADC-BBF6-9EEDC3C5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96" y="2150774"/>
              <a:ext cx="3564074" cy="12385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118A4-4CD4-472F-AD78-21806C2CFB7C}"/>
              </a:ext>
            </a:extLst>
          </p:cNvPr>
          <p:cNvGrpSpPr/>
          <p:nvPr/>
        </p:nvGrpSpPr>
        <p:grpSpPr>
          <a:xfrm>
            <a:off x="1999455" y="2918893"/>
            <a:ext cx="5763801" cy="1692922"/>
            <a:chOff x="1999455" y="2918893"/>
            <a:chExt cx="5763801" cy="169292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6F0692-1775-4FDC-9F7F-7716DA101401}"/>
                </a:ext>
              </a:extLst>
            </p:cNvPr>
            <p:cNvSpPr/>
            <p:nvPr/>
          </p:nvSpPr>
          <p:spPr>
            <a:xfrm>
              <a:off x="4699994" y="3497402"/>
              <a:ext cx="3063262" cy="1114413"/>
            </a:xfrm>
            <a:custGeom>
              <a:avLst/>
              <a:gdLst>
                <a:gd name="connsiteX0" fmla="*/ 0 w 3063262"/>
                <a:gd name="connsiteY0" fmla="*/ 185739 h 1114413"/>
                <a:gd name="connsiteX1" fmla="*/ 185739 w 3063262"/>
                <a:gd name="connsiteY1" fmla="*/ 0 h 1114413"/>
                <a:gd name="connsiteX2" fmla="*/ 777931 w 3063262"/>
                <a:gd name="connsiteY2" fmla="*/ 0 h 1114413"/>
                <a:gd name="connsiteX3" fmla="*/ 1289370 w 3063262"/>
                <a:gd name="connsiteY3" fmla="*/ 0 h 1114413"/>
                <a:gd name="connsiteX4" fmla="*/ 1773892 w 3063262"/>
                <a:gd name="connsiteY4" fmla="*/ 0 h 1114413"/>
                <a:gd name="connsiteX5" fmla="*/ 2339166 w 3063262"/>
                <a:gd name="connsiteY5" fmla="*/ 0 h 1114413"/>
                <a:gd name="connsiteX6" fmla="*/ 2877523 w 3063262"/>
                <a:gd name="connsiteY6" fmla="*/ 0 h 1114413"/>
                <a:gd name="connsiteX7" fmla="*/ 3063262 w 3063262"/>
                <a:gd name="connsiteY7" fmla="*/ 185739 h 1114413"/>
                <a:gd name="connsiteX8" fmla="*/ 3063262 w 3063262"/>
                <a:gd name="connsiteY8" fmla="*/ 557207 h 1114413"/>
                <a:gd name="connsiteX9" fmla="*/ 3063262 w 3063262"/>
                <a:gd name="connsiteY9" fmla="*/ 928674 h 1114413"/>
                <a:gd name="connsiteX10" fmla="*/ 2877523 w 3063262"/>
                <a:gd name="connsiteY10" fmla="*/ 1114413 h 1114413"/>
                <a:gd name="connsiteX11" fmla="*/ 2312248 w 3063262"/>
                <a:gd name="connsiteY11" fmla="*/ 1114413 h 1114413"/>
                <a:gd name="connsiteX12" fmla="*/ 1720056 w 3063262"/>
                <a:gd name="connsiteY12" fmla="*/ 1114413 h 1114413"/>
                <a:gd name="connsiteX13" fmla="*/ 1127863 w 3063262"/>
                <a:gd name="connsiteY13" fmla="*/ 1114413 h 1114413"/>
                <a:gd name="connsiteX14" fmla="*/ 185739 w 3063262"/>
                <a:gd name="connsiteY14" fmla="*/ 1114413 h 1114413"/>
                <a:gd name="connsiteX15" fmla="*/ 0 w 3063262"/>
                <a:gd name="connsiteY15" fmla="*/ 928674 h 1114413"/>
                <a:gd name="connsiteX16" fmla="*/ 0 w 3063262"/>
                <a:gd name="connsiteY16" fmla="*/ 549777 h 1114413"/>
                <a:gd name="connsiteX17" fmla="*/ 0 w 3063262"/>
                <a:gd name="connsiteY17" fmla="*/ 185739 h 11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262" h="1114413" extrusionOk="0">
                  <a:moveTo>
                    <a:pt x="0" y="185739"/>
                  </a:moveTo>
                  <a:cubicBezTo>
                    <a:pt x="-11792" y="75884"/>
                    <a:pt x="61837" y="8002"/>
                    <a:pt x="185739" y="0"/>
                  </a:cubicBezTo>
                  <a:cubicBezTo>
                    <a:pt x="476967" y="-28968"/>
                    <a:pt x="585164" y="20103"/>
                    <a:pt x="777931" y="0"/>
                  </a:cubicBezTo>
                  <a:cubicBezTo>
                    <a:pt x="970698" y="-20103"/>
                    <a:pt x="1142151" y="41159"/>
                    <a:pt x="1289370" y="0"/>
                  </a:cubicBezTo>
                  <a:cubicBezTo>
                    <a:pt x="1436589" y="-41159"/>
                    <a:pt x="1610339" y="3899"/>
                    <a:pt x="1773892" y="0"/>
                  </a:cubicBezTo>
                  <a:cubicBezTo>
                    <a:pt x="1937445" y="-3899"/>
                    <a:pt x="2196856" y="34129"/>
                    <a:pt x="2339166" y="0"/>
                  </a:cubicBezTo>
                  <a:cubicBezTo>
                    <a:pt x="2481476" y="-34129"/>
                    <a:pt x="2667715" y="30663"/>
                    <a:pt x="2877523" y="0"/>
                  </a:cubicBezTo>
                  <a:cubicBezTo>
                    <a:pt x="2982532" y="-3952"/>
                    <a:pt x="3048121" y="96464"/>
                    <a:pt x="3063262" y="185739"/>
                  </a:cubicBezTo>
                  <a:cubicBezTo>
                    <a:pt x="3093927" y="360823"/>
                    <a:pt x="3020532" y="472064"/>
                    <a:pt x="3063262" y="557207"/>
                  </a:cubicBezTo>
                  <a:cubicBezTo>
                    <a:pt x="3105992" y="642350"/>
                    <a:pt x="3040260" y="834523"/>
                    <a:pt x="3063262" y="928674"/>
                  </a:cubicBezTo>
                  <a:cubicBezTo>
                    <a:pt x="3058592" y="1030988"/>
                    <a:pt x="2987102" y="1095224"/>
                    <a:pt x="2877523" y="1114413"/>
                  </a:cubicBezTo>
                  <a:cubicBezTo>
                    <a:pt x="2752257" y="1146709"/>
                    <a:pt x="2589823" y="1111160"/>
                    <a:pt x="2312248" y="1114413"/>
                  </a:cubicBezTo>
                  <a:cubicBezTo>
                    <a:pt x="2034674" y="1117666"/>
                    <a:pt x="1911458" y="1113533"/>
                    <a:pt x="1720056" y="1114413"/>
                  </a:cubicBezTo>
                  <a:cubicBezTo>
                    <a:pt x="1528654" y="1115293"/>
                    <a:pt x="1407509" y="1063551"/>
                    <a:pt x="1127863" y="1114413"/>
                  </a:cubicBezTo>
                  <a:cubicBezTo>
                    <a:pt x="848217" y="1165275"/>
                    <a:pt x="393382" y="1052898"/>
                    <a:pt x="185739" y="1114413"/>
                  </a:cubicBezTo>
                  <a:cubicBezTo>
                    <a:pt x="65814" y="1098072"/>
                    <a:pt x="-11743" y="1013700"/>
                    <a:pt x="0" y="928674"/>
                  </a:cubicBezTo>
                  <a:cubicBezTo>
                    <a:pt x="-12571" y="778834"/>
                    <a:pt x="37534" y="646839"/>
                    <a:pt x="0" y="549777"/>
                  </a:cubicBezTo>
                  <a:cubicBezTo>
                    <a:pt x="-37534" y="452715"/>
                    <a:pt x="3609" y="300868"/>
                    <a:pt x="0" y="185739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88DD95-AC08-4280-A7FA-DF69057634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455" y="2918893"/>
              <a:ext cx="2700540" cy="101175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8C802-71E0-4B2C-81AB-B754435AF613}"/>
              </a:ext>
            </a:extLst>
          </p:cNvPr>
          <p:cNvGrpSpPr/>
          <p:nvPr/>
        </p:nvGrpSpPr>
        <p:grpSpPr>
          <a:xfrm>
            <a:off x="100584" y="3585872"/>
            <a:ext cx="4188910" cy="972831"/>
            <a:chOff x="100584" y="3585872"/>
            <a:chExt cx="4188910" cy="97283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CCCC8F-49DB-49FF-8590-AE1C84EF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3" y="3688016"/>
              <a:ext cx="4138591" cy="87068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E783D1-1E87-4377-8412-76F1A5581FF2}"/>
                </a:ext>
              </a:extLst>
            </p:cNvPr>
            <p:cNvSpPr/>
            <p:nvPr/>
          </p:nvSpPr>
          <p:spPr>
            <a:xfrm>
              <a:off x="100584" y="3585872"/>
              <a:ext cx="658335" cy="326487"/>
            </a:xfrm>
            <a:custGeom>
              <a:avLst/>
              <a:gdLst>
                <a:gd name="connsiteX0" fmla="*/ 0 w 658335"/>
                <a:gd name="connsiteY0" fmla="*/ 54416 h 326487"/>
                <a:gd name="connsiteX1" fmla="*/ 54416 w 658335"/>
                <a:gd name="connsiteY1" fmla="*/ 0 h 326487"/>
                <a:gd name="connsiteX2" fmla="*/ 603919 w 658335"/>
                <a:gd name="connsiteY2" fmla="*/ 0 h 326487"/>
                <a:gd name="connsiteX3" fmla="*/ 658335 w 658335"/>
                <a:gd name="connsiteY3" fmla="*/ 54416 h 326487"/>
                <a:gd name="connsiteX4" fmla="*/ 658335 w 658335"/>
                <a:gd name="connsiteY4" fmla="*/ 272071 h 326487"/>
                <a:gd name="connsiteX5" fmla="*/ 603919 w 658335"/>
                <a:gd name="connsiteY5" fmla="*/ 326487 h 326487"/>
                <a:gd name="connsiteX6" fmla="*/ 54416 w 658335"/>
                <a:gd name="connsiteY6" fmla="*/ 326487 h 326487"/>
                <a:gd name="connsiteX7" fmla="*/ 0 w 658335"/>
                <a:gd name="connsiteY7" fmla="*/ 272071 h 326487"/>
                <a:gd name="connsiteX8" fmla="*/ 0 w 658335"/>
                <a:gd name="connsiteY8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335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187037" y="-13412"/>
                    <a:pt x="384923" y="13133"/>
                    <a:pt x="603919" y="0"/>
                  </a:cubicBezTo>
                  <a:cubicBezTo>
                    <a:pt x="630771" y="-2435"/>
                    <a:pt x="656105" y="28941"/>
                    <a:pt x="658335" y="54416"/>
                  </a:cubicBezTo>
                  <a:cubicBezTo>
                    <a:pt x="674787" y="143750"/>
                    <a:pt x="653408" y="215902"/>
                    <a:pt x="658335" y="272071"/>
                  </a:cubicBezTo>
                  <a:cubicBezTo>
                    <a:pt x="662139" y="294295"/>
                    <a:pt x="630772" y="325997"/>
                    <a:pt x="603919" y="326487"/>
                  </a:cubicBezTo>
                  <a:cubicBezTo>
                    <a:pt x="487684" y="331352"/>
                    <a:pt x="307466" y="288234"/>
                    <a:pt x="54416" y="326487"/>
                  </a:cubicBezTo>
                  <a:cubicBezTo>
                    <a:pt x="22667" y="329293"/>
                    <a:pt x="-3654" y="297885"/>
                    <a:pt x="0" y="272071"/>
                  </a:cubicBezTo>
                  <a:cubicBezTo>
                    <a:pt x="-4728" y="210746"/>
                    <a:pt x="11051" y="103222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8AD8314-C232-40F9-8FED-4BDC253F7553}"/>
                </a:ext>
              </a:extLst>
            </p:cNvPr>
            <p:cNvSpPr/>
            <p:nvPr/>
          </p:nvSpPr>
          <p:spPr>
            <a:xfrm>
              <a:off x="371823" y="4195923"/>
              <a:ext cx="3837447" cy="326487"/>
            </a:xfrm>
            <a:custGeom>
              <a:avLst/>
              <a:gdLst>
                <a:gd name="connsiteX0" fmla="*/ 0 w 3837447"/>
                <a:gd name="connsiteY0" fmla="*/ 54416 h 326487"/>
                <a:gd name="connsiteX1" fmla="*/ 54416 w 3837447"/>
                <a:gd name="connsiteY1" fmla="*/ 0 h 326487"/>
                <a:gd name="connsiteX2" fmla="*/ 661648 w 3837447"/>
                <a:gd name="connsiteY2" fmla="*/ 0 h 326487"/>
                <a:gd name="connsiteX3" fmla="*/ 1157021 w 3837447"/>
                <a:gd name="connsiteY3" fmla="*/ 0 h 326487"/>
                <a:gd name="connsiteX4" fmla="*/ 1615108 w 3837447"/>
                <a:gd name="connsiteY4" fmla="*/ 0 h 326487"/>
                <a:gd name="connsiteX5" fmla="*/ 2185053 w 3837447"/>
                <a:gd name="connsiteY5" fmla="*/ 0 h 326487"/>
                <a:gd name="connsiteX6" fmla="*/ 2680426 w 3837447"/>
                <a:gd name="connsiteY6" fmla="*/ 0 h 326487"/>
                <a:gd name="connsiteX7" fmla="*/ 3287658 w 3837447"/>
                <a:gd name="connsiteY7" fmla="*/ 0 h 326487"/>
                <a:gd name="connsiteX8" fmla="*/ 3783031 w 3837447"/>
                <a:gd name="connsiteY8" fmla="*/ 0 h 326487"/>
                <a:gd name="connsiteX9" fmla="*/ 3837447 w 3837447"/>
                <a:gd name="connsiteY9" fmla="*/ 54416 h 326487"/>
                <a:gd name="connsiteX10" fmla="*/ 3837447 w 3837447"/>
                <a:gd name="connsiteY10" fmla="*/ 272071 h 326487"/>
                <a:gd name="connsiteX11" fmla="*/ 3783031 w 3837447"/>
                <a:gd name="connsiteY11" fmla="*/ 326487 h 326487"/>
                <a:gd name="connsiteX12" fmla="*/ 3362230 w 3837447"/>
                <a:gd name="connsiteY12" fmla="*/ 326487 h 326487"/>
                <a:gd name="connsiteX13" fmla="*/ 2754999 w 3837447"/>
                <a:gd name="connsiteY13" fmla="*/ 326487 h 326487"/>
                <a:gd name="connsiteX14" fmla="*/ 2296912 w 3837447"/>
                <a:gd name="connsiteY14" fmla="*/ 326487 h 326487"/>
                <a:gd name="connsiteX15" fmla="*/ 1764252 w 3837447"/>
                <a:gd name="connsiteY15" fmla="*/ 326487 h 326487"/>
                <a:gd name="connsiteX16" fmla="*/ 1157021 w 3837447"/>
                <a:gd name="connsiteY16" fmla="*/ 326487 h 326487"/>
                <a:gd name="connsiteX17" fmla="*/ 624361 w 3837447"/>
                <a:gd name="connsiteY17" fmla="*/ 326487 h 326487"/>
                <a:gd name="connsiteX18" fmla="*/ 54416 w 3837447"/>
                <a:gd name="connsiteY18" fmla="*/ 326487 h 326487"/>
                <a:gd name="connsiteX19" fmla="*/ 0 w 3837447"/>
                <a:gd name="connsiteY19" fmla="*/ 272071 h 326487"/>
                <a:gd name="connsiteX20" fmla="*/ 0 w 3837447"/>
                <a:gd name="connsiteY20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37447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352660" y="-2065"/>
                    <a:pt x="437670" y="40601"/>
                    <a:pt x="661648" y="0"/>
                  </a:cubicBezTo>
                  <a:cubicBezTo>
                    <a:pt x="885626" y="-40601"/>
                    <a:pt x="956668" y="24157"/>
                    <a:pt x="1157021" y="0"/>
                  </a:cubicBezTo>
                  <a:cubicBezTo>
                    <a:pt x="1357374" y="-24157"/>
                    <a:pt x="1493991" y="19194"/>
                    <a:pt x="1615108" y="0"/>
                  </a:cubicBezTo>
                  <a:cubicBezTo>
                    <a:pt x="1736225" y="-19194"/>
                    <a:pt x="2028308" y="691"/>
                    <a:pt x="2185053" y="0"/>
                  </a:cubicBezTo>
                  <a:cubicBezTo>
                    <a:pt x="2341798" y="-691"/>
                    <a:pt x="2462413" y="47821"/>
                    <a:pt x="2680426" y="0"/>
                  </a:cubicBezTo>
                  <a:cubicBezTo>
                    <a:pt x="2898439" y="-47821"/>
                    <a:pt x="3115022" y="51917"/>
                    <a:pt x="3287658" y="0"/>
                  </a:cubicBezTo>
                  <a:cubicBezTo>
                    <a:pt x="3460294" y="-51917"/>
                    <a:pt x="3660351" y="38348"/>
                    <a:pt x="3783031" y="0"/>
                  </a:cubicBezTo>
                  <a:cubicBezTo>
                    <a:pt x="3811388" y="2806"/>
                    <a:pt x="3833793" y="20124"/>
                    <a:pt x="3837447" y="54416"/>
                  </a:cubicBezTo>
                  <a:cubicBezTo>
                    <a:pt x="3842175" y="115742"/>
                    <a:pt x="3826396" y="223265"/>
                    <a:pt x="3837447" y="272071"/>
                  </a:cubicBezTo>
                  <a:cubicBezTo>
                    <a:pt x="3839390" y="305016"/>
                    <a:pt x="3813514" y="330937"/>
                    <a:pt x="3783031" y="326487"/>
                  </a:cubicBezTo>
                  <a:cubicBezTo>
                    <a:pt x="3660657" y="367067"/>
                    <a:pt x="3473688" y="299602"/>
                    <a:pt x="3362230" y="326487"/>
                  </a:cubicBezTo>
                  <a:cubicBezTo>
                    <a:pt x="3250772" y="353372"/>
                    <a:pt x="3051926" y="277946"/>
                    <a:pt x="2754999" y="326487"/>
                  </a:cubicBezTo>
                  <a:cubicBezTo>
                    <a:pt x="2458072" y="375028"/>
                    <a:pt x="2470274" y="302926"/>
                    <a:pt x="2296912" y="326487"/>
                  </a:cubicBezTo>
                  <a:cubicBezTo>
                    <a:pt x="2123550" y="350048"/>
                    <a:pt x="1970237" y="315974"/>
                    <a:pt x="1764252" y="326487"/>
                  </a:cubicBezTo>
                  <a:cubicBezTo>
                    <a:pt x="1558267" y="337000"/>
                    <a:pt x="1424646" y="303682"/>
                    <a:pt x="1157021" y="326487"/>
                  </a:cubicBezTo>
                  <a:cubicBezTo>
                    <a:pt x="889396" y="349292"/>
                    <a:pt x="841185" y="286934"/>
                    <a:pt x="624361" y="326487"/>
                  </a:cubicBezTo>
                  <a:cubicBezTo>
                    <a:pt x="407537" y="366040"/>
                    <a:pt x="225131" y="265164"/>
                    <a:pt x="54416" y="326487"/>
                  </a:cubicBezTo>
                  <a:cubicBezTo>
                    <a:pt x="19880" y="326672"/>
                    <a:pt x="448" y="301316"/>
                    <a:pt x="0" y="272071"/>
                  </a:cubicBezTo>
                  <a:cubicBezTo>
                    <a:pt x="-12419" y="176815"/>
                    <a:pt x="23848" y="112454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632E48-1A36-4428-B2A2-C1438B14A706}"/>
              </a:ext>
            </a:extLst>
          </p:cNvPr>
          <p:cNvSpPr txBox="1"/>
          <p:nvPr/>
        </p:nvSpPr>
        <p:spPr>
          <a:xfrm>
            <a:off x="7992505" y="3021269"/>
            <a:ext cx="10285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“fast_food.py”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reproduces previous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source code to read .csv and creates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collection  @mongoDB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95CB3-BAFC-42A0-AD6D-CCC8B615BAE1}"/>
              </a:ext>
            </a:extLst>
          </p:cNvPr>
          <p:cNvSpPr txBox="1"/>
          <p:nvPr/>
        </p:nvSpPr>
        <p:spPr>
          <a:xfrm>
            <a:off x="429751" y="4584383"/>
            <a:ext cx="33284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“logic.js”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invoked by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“index.html”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reading json produced by 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flask route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E90E5-E1FB-4284-B79C-8409F1BFF206}"/>
              </a:ext>
            </a:extLst>
          </p:cNvPr>
          <p:cNvGrpSpPr/>
          <p:nvPr/>
        </p:nvGrpSpPr>
        <p:grpSpPr>
          <a:xfrm>
            <a:off x="240121" y="455490"/>
            <a:ext cx="1087256" cy="1224855"/>
            <a:chOff x="240121" y="455490"/>
            <a:chExt cx="1087256" cy="12248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A90972-9FF0-4EB4-B5DD-F13704F563E4}"/>
                </a:ext>
              </a:extLst>
            </p:cNvPr>
            <p:cNvSpPr txBox="1"/>
            <p:nvPr/>
          </p:nvSpPr>
          <p:spPr>
            <a:xfrm>
              <a:off x="240121" y="941681"/>
              <a:ext cx="10872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“app.py”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runs Flask calls program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“fast_food.py”</a:t>
              </a:r>
              <a:endPara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Google Shape;1923;p9">
              <a:extLst>
                <a:ext uri="{FF2B5EF4-FFF2-40B4-BE49-F238E27FC236}">
                  <a16:creationId xmlns:a16="http://schemas.microsoft.com/office/drawing/2014/main" id="{DEDC87CA-80C8-45EC-88CA-C8E45DD54839}"/>
                </a:ext>
              </a:extLst>
            </p:cNvPr>
            <p:cNvSpPr/>
            <p:nvPr/>
          </p:nvSpPr>
          <p:spPr>
            <a:xfrm>
              <a:off x="558440" y="455490"/>
              <a:ext cx="505498" cy="50619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923;p9">
            <a:extLst>
              <a:ext uri="{FF2B5EF4-FFF2-40B4-BE49-F238E27FC236}">
                <a16:creationId xmlns:a16="http://schemas.microsoft.com/office/drawing/2014/main" id="{F3824ED1-0920-4404-9AEB-14E357A2D195}"/>
              </a:ext>
            </a:extLst>
          </p:cNvPr>
          <p:cNvSpPr/>
          <p:nvPr/>
        </p:nvSpPr>
        <p:spPr>
          <a:xfrm>
            <a:off x="8458958" y="479172"/>
            <a:ext cx="505498" cy="506192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23;p9">
            <a:extLst>
              <a:ext uri="{FF2B5EF4-FFF2-40B4-BE49-F238E27FC236}">
                <a16:creationId xmlns:a16="http://schemas.microsoft.com/office/drawing/2014/main" id="{3B437819-BA75-4C49-B1B6-ACB69CC6A42D}"/>
              </a:ext>
            </a:extLst>
          </p:cNvPr>
          <p:cNvSpPr/>
          <p:nvPr/>
        </p:nvSpPr>
        <p:spPr>
          <a:xfrm>
            <a:off x="51226" y="3012566"/>
            <a:ext cx="505498" cy="506192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BE2F37-499A-4C9F-9490-F70FD26F6C97}"/>
              </a:ext>
            </a:extLst>
          </p:cNvPr>
          <p:cNvGrpSpPr/>
          <p:nvPr/>
        </p:nvGrpSpPr>
        <p:grpSpPr>
          <a:xfrm>
            <a:off x="3758184" y="490130"/>
            <a:ext cx="2788920" cy="1287466"/>
            <a:chOff x="3758184" y="490130"/>
            <a:chExt cx="2788920" cy="128746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BEC412D-73A8-4890-9773-CF695B34114C}"/>
                </a:ext>
              </a:extLst>
            </p:cNvPr>
            <p:cNvSpPr/>
            <p:nvPr/>
          </p:nvSpPr>
          <p:spPr>
            <a:xfrm>
              <a:off x="5690627" y="490130"/>
              <a:ext cx="856477" cy="247135"/>
            </a:xfrm>
            <a:custGeom>
              <a:avLst/>
              <a:gdLst>
                <a:gd name="connsiteX0" fmla="*/ 0 w 856477"/>
                <a:gd name="connsiteY0" fmla="*/ 41190 h 247135"/>
                <a:gd name="connsiteX1" fmla="*/ 41190 w 856477"/>
                <a:gd name="connsiteY1" fmla="*/ 0 h 247135"/>
                <a:gd name="connsiteX2" fmla="*/ 443720 w 856477"/>
                <a:gd name="connsiteY2" fmla="*/ 0 h 247135"/>
                <a:gd name="connsiteX3" fmla="*/ 815287 w 856477"/>
                <a:gd name="connsiteY3" fmla="*/ 0 h 247135"/>
                <a:gd name="connsiteX4" fmla="*/ 856477 w 856477"/>
                <a:gd name="connsiteY4" fmla="*/ 41190 h 247135"/>
                <a:gd name="connsiteX5" fmla="*/ 856477 w 856477"/>
                <a:gd name="connsiteY5" fmla="*/ 205945 h 247135"/>
                <a:gd name="connsiteX6" fmla="*/ 815287 w 856477"/>
                <a:gd name="connsiteY6" fmla="*/ 247135 h 247135"/>
                <a:gd name="connsiteX7" fmla="*/ 428239 w 856477"/>
                <a:gd name="connsiteY7" fmla="*/ 247135 h 247135"/>
                <a:gd name="connsiteX8" fmla="*/ 41190 w 856477"/>
                <a:gd name="connsiteY8" fmla="*/ 247135 h 247135"/>
                <a:gd name="connsiteX9" fmla="*/ 0 w 856477"/>
                <a:gd name="connsiteY9" fmla="*/ 205945 h 247135"/>
                <a:gd name="connsiteX10" fmla="*/ 0 w 856477"/>
                <a:gd name="connsiteY10" fmla="*/ 41190 h 2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6477" h="247135" extrusionOk="0">
                  <a:moveTo>
                    <a:pt x="0" y="41190"/>
                  </a:moveTo>
                  <a:cubicBezTo>
                    <a:pt x="-3967" y="15994"/>
                    <a:pt x="13276" y="1938"/>
                    <a:pt x="41190" y="0"/>
                  </a:cubicBezTo>
                  <a:cubicBezTo>
                    <a:pt x="173498" y="-22815"/>
                    <a:pt x="338864" y="17301"/>
                    <a:pt x="443720" y="0"/>
                  </a:cubicBezTo>
                  <a:cubicBezTo>
                    <a:pt x="548576" y="-17301"/>
                    <a:pt x="737574" y="28831"/>
                    <a:pt x="815287" y="0"/>
                  </a:cubicBezTo>
                  <a:cubicBezTo>
                    <a:pt x="834438" y="-1969"/>
                    <a:pt x="857608" y="18981"/>
                    <a:pt x="856477" y="41190"/>
                  </a:cubicBezTo>
                  <a:cubicBezTo>
                    <a:pt x="860377" y="96093"/>
                    <a:pt x="838741" y="137361"/>
                    <a:pt x="856477" y="205945"/>
                  </a:cubicBezTo>
                  <a:cubicBezTo>
                    <a:pt x="857204" y="227511"/>
                    <a:pt x="834154" y="250546"/>
                    <a:pt x="815287" y="247135"/>
                  </a:cubicBezTo>
                  <a:cubicBezTo>
                    <a:pt x="671516" y="277742"/>
                    <a:pt x="561736" y="240812"/>
                    <a:pt x="428239" y="247135"/>
                  </a:cubicBezTo>
                  <a:cubicBezTo>
                    <a:pt x="294742" y="253458"/>
                    <a:pt x="225020" y="207994"/>
                    <a:pt x="41190" y="247135"/>
                  </a:cubicBezTo>
                  <a:cubicBezTo>
                    <a:pt x="17255" y="247067"/>
                    <a:pt x="2116" y="222891"/>
                    <a:pt x="0" y="205945"/>
                  </a:cubicBezTo>
                  <a:cubicBezTo>
                    <a:pt x="-7362" y="138870"/>
                    <a:pt x="13142" y="123392"/>
                    <a:pt x="0" y="4119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04B4AD-78CA-498C-A6A6-BB35DCCDD54C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3758184" y="613698"/>
              <a:ext cx="1932443" cy="11638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2D96-9D3D-4F73-8525-AECB8A78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‘logic.js’ </a:t>
            </a:r>
            <a:r>
              <a:rPr lang="es-ES" dirty="0" err="1"/>
              <a:t>program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CF1C8-E334-4A2F-B261-66EEDC21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910E9-F13B-4C6E-9E7E-0C542408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" y="635839"/>
            <a:ext cx="5210174" cy="341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4AA11-943D-4F86-99CF-494AEC5A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78" y="586488"/>
            <a:ext cx="3750952" cy="4125022"/>
          </a:xfrm>
          <a:prstGeom prst="rect">
            <a:avLst/>
          </a:prstGeom>
        </p:spPr>
      </p:pic>
      <p:sp>
        <p:nvSpPr>
          <p:cNvPr id="8" name="Action Button: Go Forward or Next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E206786-B822-4DF5-8E06-EEBCE21C1CEE}"/>
              </a:ext>
            </a:extLst>
          </p:cNvPr>
          <p:cNvSpPr/>
          <p:nvPr/>
        </p:nvSpPr>
        <p:spPr>
          <a:xfrm>
            <a:off x="2618070" y="4658011"/>
            <a:ext cx="478807" cy="281193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32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26" y="3852426"/>
            <a:ext cx="4137980" cy="343635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268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Structure</a:t>
            </a:r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B25-ABD7-4842-9054-8B74BD0D2D9D}"/>
              </a:ext>
            </a:extLst>
          </p:cNvPr>
          <p:cNvSpPr/>
          <p:nvPr/>
        </p:nvSpPr>
        <p:spPr>
          <a:xfrm>
            <a:off x="4892040" y="457200"/>
            <a:ext cx="3479220" cy="452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A088-0945-423B-A8A3-2CD26D9B9F1D}"/>
              </a:ext>
            </a:extLst>
          </p:cNvPr>
          <p:cNvSpPr/>
          <p:nvPr/>
        </p:nvSpPr>
        <p:spPr>
          <a:xfrm>
            <a:off x="5132070" y="952500"/>
            <a:ext cx="2999160" cy="6362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Jumbo container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CF85-3105-4477-8625-11D6FF1F15FA}"/>
              </a:ext>
            </a:extLst>
          </p:cNvPr>
          <p:cNvSpPr/>
          <p:nvPr/>
        </p:nvSpPr>
        <p:spPr>
          <a:xfrm>
            <a:off x="5132070" y="1671354"/>
            <a:ext cx="1468571" cy="325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Dropdown menu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87056-6F8E-41E0-853A-74CA66BEDF17}"/>
              </a:ext>
            </a:extLst>
          </p:cNvPr>
          <p:cNvSpPr/>
          <p:nvPr/>
        </p:nvSpPr>
        <p:spPr>
          <a:xfrm>
            <a:off x="5132069" y="2079077"/>
            <a:ext cx="1468571" cy="845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GAUGE indicator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39834-64E7-43F0-973E-E9434F8EA75E}"/>
              </a:ext>
            </a:extLst>
          </p:cNvPr>
          <p:cNvSpPr/>
          <p:nvPr/>
        </p:nvSpPr>
        <p:spPr>
          <a:xfrm>
            <a:off x="6662659" y="1671353"/>
            <a:ext cx="1468571" cy="1252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BAR graph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7138B-22DA-42B7-BB0C-5C9DDC6632A2}"/>
              </a:ext>
            </a:extLst>
          </p:cNvPr>
          <p:cNvSpPr/>
          <p:nvPr/>
        </p:nvSpPr>
        <p:spPr>
          <a:xfrm>
            <a:off x="4940709" y="2961467"/>
            <a:ext cx="3364517" cy="19611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Mapbox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interactive map with markers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80FE7-CBE0-4620-96CB-614E71DA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2" y="505328"/>
            <a:ext cx="3265271" cy="45262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F9DF0-4D09-487E-A7C5-030E0F280FF1}"/>
              </a:ext>
            </a:extLst>
          </p:cNvPr>
          <p:cNvCxnSpPr>
            <a:cxnSpLocks/>
          </p:cNvCxnSpPr>
          <p:nvPr/>
        </p:nvCxnSpPr>
        <p:spPr>
          <a:xfrm flipV="1">
            <a:off x="426262" y="2951688"/>
            <a:ext cx="8312101" cy="977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Action Button: Go Forward or Next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4C3E02-A66A-4E5E-9EAE-9F1562979DA2}"/>
              </a:ext>
            </a:extLst>
          </p:cNvPr>
          <p:cNvSpPr/>
          <p:nvPr/>
        </p:nvSpPr>
        <p:spPr>
          <a:xfrm>
            <a:off x="8518226" y="969414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03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DE118-0CB0-4524-9C61-B246950F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4" y="531210"/>
            <a:ext cx="5673475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Hover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over</a:t>
            </a:r>
            <a:r>
              <a:rPr lang="es-ES" dirty="0">
                <a:solidFill>
                  <a:srgbClr val="0070C0"/>
                </a:solidFill>
              </a:rPr>
              <a:t>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182C8-475A-45C4-BA0E-EDDEE4D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3" y="467213"/>
            <a:ext cx="6236309" cy="45378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EB9A2-C3E3-4230-95CE-717ADC7B2E4C}"/>
              </a:ext>
            </a:extLst>
          </p:cNvPr>
          <p:cNvSpPr/>
          <p:nvPr/>
        </p:nvSpPr>
        <p:spPr>
          <a:xfrm>
            <a:off x="3623223" y="2708614"/>
            <a:ext cx="2475068" cy="205010"/>
          </a:xfrm>
          <a:custGeom>
            <a:avLst/>
            <a:gdLst>
              <a:gd name="connsiteX0" fmla="*/ 0 w 2475068"/>
              <a:gd name="connsiteY0" fmla="*/ 34169 h 205010"/>
              <a:gd name="connsiteX1" fmla="*/ 34169 w 2475068"/>
              <a:gd name="connsiteY1" fmla="*/ 0 h 205010"/>
              <a:gd name="connsiteX2" fmla="*/ 563650 w 2475068"/>
              <a:gd name="connsiteY2" fmla="*/ 0 h 205010"/>
              <a:gd name="connsiteX3" fmla="*/ 1020928 w 2475068"/>
              <a:gd name="connsiteY3" fmla="*/ 0 h 205010"/>
              <a:gd name="connsiteX4" fmla="*/ 1454140 w 2475068"/>
              <a:gd name="connsiteY4" fmla="*/ 0 h 205010"/>
              <a:gd name="connsiteX5" fmla="*/ 1959553 w 2475068"/>
              <a:gd name="connsiteY5" fmla="*/ 0 h 205010"/>
              <a:gd name="connsiteX6" fmla="*/ 2440899 w 2475068"/>
              <a:gd name="connsiteY6" fmla="*/ 0 h 205010"/>
              <a:gd name="connsiteX7" fmla="*/ 2475068 w 2475068"/>
              <a:gd name="connsiteY7" fmla="*/ 34169 h 205010"/>
              <a:gd name="connsiteX8" fmla="*/ 2475068 w 2475068"/>
              <a:gd name="connsiteY8" fmla="*/ 170841 h 205010"/>
              <a:gd name="connsiteX9" fmla="*/ 2440899 w 2475068"/>
              <a:gd name="connsiteY9" fmla="*/ 205010 h 205010"/>
              <a:gd name="connsiteX10" fmla="*/ 1959553 w 2475068"/>
              <a:gd name="connsiteY10" fmla="*/ 205010 h 205010"/>
              <a:gd name="connsiteX11" fmla="*/ 1502274 w 2475068"/>
              <a:gd name="connsiteY11" fmla="*/ 205010 h 205010"/>
              <a:gd name="connsiteX12" fmla="*/ 972794 w 2475068"/>
              <a:gd name="connsiteY12" fmla="*/ 205010 h 205010"/>
              <a:gd name="connsiteX13" fmla="*/ 443313 w 2475068"/>
              <a:gd name="connsiteY13" fmla="*/ 205010 h 205010"/>
              <a:gd name="connsiteX14" fmla="*/ 34169 w 2475068"/>
              <a:gd name="connsiteY14" fmla="*/ 205010 h 205010"/>
              <a:gd name="connsiteX15" fmla="*/ 0 w 2475068"/>
              <a:gd name="connsiteY15" fmla="*/ 170841 h 205010"/>
              <a:gd name="connsiteX16" fmla="*/ 0 w 2475068"/>
              <a:gd name="connsiteY16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5068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13750" y="-39715"/>
                  <a:pt x="448040" y="683"/>
                  <a:pt x="563650" y="0"/>
                </a:cubicBezTo>
                <a:cubicBezTo>
                  <a:pt x="679260" y="-683"/>
                  <a:pt x="850363" y="19441"/>
                  <a:pt x="1020928" y="0"/>
                </a:cubicBezTo>
                <a:cubicBezTo>
                  <a:pt x="1191493" y="-19441"/>
                  <a:pt x="1270250" y="28984"/>
                  <a:pt x="1454140" y="0"/>
                </a:cubicBezTo>
                <a:cubicBezTo>
                  <a:pt x="1638030" y="-28984"/>
                  <a:pt x="1823837" y="15773"/>
                  <a:pt x="1959553" y="0"/>
                </a:cubicBezTo>
                <a:cubicBezTo>
                  <a:pt x="2095269" y="-15773"/>
                  <a:pt x="2236907" y="30078"/>
                  <a:pt x="2440899" y="0"/>
                </a:cubicBezTo>
                <a:cubicBezTo>
                  <a:pt x="2461566" y="-2923"/>
                  <a:pt x="2471178" y="18716"/>
                  <a:pt x="2475068" y="34169"/>
                </a:cubicBezTo>
                <a:cubicBezTo>
                  <a:pt x="2490460" y="81864"/>
                  <a:pt x="2472821" y="129513"/>
                  <a:pt x="2475068" y="170841"/>
                </a:cubicBezTo>
                <a:cubicBezTo>
                  <a:pt x="2477735" y="190353"/>
                  <a:pt x="2454341" y="204132"/>
                  <a:pt x="2440899" y="205010"/>
                </a:cubicBezTo>
                <a:cubicBezTo>
                  <a:pt x="2225549" y="219571"/>
                  <a:pt x="2131206" y="201221"/>
                  <a:pt x="1959553" y="205010"/>
                </a:cubicBezTo>
                <a:cubicBezTo>
                  <a:pt x="1787900" y="208799"/>
                  <a:pt x="1689283" y="187948"/>
                  <a:pt x="1502274" y="205010"/>
                </a:cubicBezTo>
                <a:cubicBezTo>
                  <a:pt x="1315265" y="222072"/>
                  <a:pt x="1210639" y="154264"/>
                  <a:pt x="972794" y="205010"/>
                </a:cubicBezTo>
                <a:cubicBezTo>
                  <a:pt x="734949" y="255756"/>
                  <a:pt x="569081" y="202584"/>
                  <a:pt x="443313" y="205010"/>
                </a:cubicBezTo>
                <a:cubicBezTo>
                  <a:pt x="317545" y="207436"/>
                  <a:pt x="134741" y="180590"/>
                  <a:pt x="34169" y="205010"/>
                </a:cubicBezTo>
                <a:cubicBezTo>
                  <a:pt x="14523" y="204279"/>
                  <a:pt x="-1871" y="186915"/>
                  <a:pt x="0" y="170841"/>
                </a:cubicBezTo>
                <a:cubicBezTo>
                  <a:pt x="-13953" y="125070"/>
                  <a:pt x="6968" y="9620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48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Lower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part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interactive</a:t>
            </a:r>
            <a:r>
              <a:rPr lang="es-ES" dirty="0">
                <a:solidFill>
                  <a:srgbClr val="0070C0"/>
                </a:solidFill>
              </a:rPr>
              <a:t> drill </a:t>
            </a:r>
            <a:r>
              <a:rPr lang="es-ES" dirty="0" err="1">
                <a:solidFill>
                  <a:srgbClr val="0070C0"/>
                </a:solidFill>
              </a:rPr>
              <a:t>down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map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31DDF-65E7-4848-B70B-5DB9481B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4" y="572999"/>
            <a:ext cx="5332527" cy="437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C61EF-6B6B-477B-BA62-5D80A233F8A7}"/>
              </a:ext>
            </a:extLst>
          </p:cNvPr>
          <p:cNvSpPr txBox="1"/>
          <p:nvPr/>
        </p:nvSpPr>
        <p:spPr>
          <a:xfrm>
            <a:off x="5857659" y="257175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Also serves as “heat map”.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Changing color by density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4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Zoom </a:t>
            </a:r>
            <a:r>
              <a:rPr lang="es-ES" dirty="0" err="1">
                <a:solidFill>
                  <a:srgbClr val="0070C0"/>
                </a:solidFill>
              </a:rPr>
              <a:t>detail</a:t>
            </a:r>
            <a:r>
              <a:rPr lang="es-ES" dirty="0">
                <a:solidFill>
                  <a:srgbClr val="0070C0"/>
                </a:solidFill>
              </a:rPr>
              <a:t> and </a:t>
            </a:r>
            <a:r>
              <a:rPr lang="es-ES" dirty="0" err="1">
                <a:solidFill>
                  <a:srgbClr val="0070C0"/>
                </a:solidFill>
              </a:rPr>
              <a:t>tipbox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203D-F6A8-4C8E-B07C-36EAB34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4" y="515192"/>
            <a:ext cx="5651107" cy="41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18D1-11F3-4CDA-8BE1-0084616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0" y="356832"/>
            <a:ext cx="6352152" cy="45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3" y="29321"/>
            <a:ext cx="8735499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SELECTION. </a:t>
            </a:r>
            <a:r>
              <a:rPr lang="es-ES" dirty="0" err="1">
                <a:solidFill>
                  <a:srgbClr val="0070C0"/>
                </a:solidFill>
              </a:rPr>
              <a:t>Refreshed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results</a:t>
            </a:r>
            <a:r>
              <a:rPr lang="es-ES" dirty="0">
                <a:solidFill>
                  <a:srgbClr val="0070C0"/>
                </a:solidFill>
              </a:rPr>
              <a:t> gauge, </a:t>
            </a:r>
            <a:r>
              <a:rPr lang="es-ES" dirty="0" err="1">
                <a:solidFill>
                  <a:srgbClr val="0070C0"/>
                </a:solidFill>
              </a:rPr>
              <a:t>bars</a:t>
            </a:r>
            <a:r>
              <a:rPr lang="es-ES" dirty="0">
                <a:solidFill>
                  <a:srgbClr val="0070C0"/>
                </a:solidFill>
              </a:rPr>
              <a:t> &amp; MAPBOX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Action Button: Go Forward or Next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635CD8F-7C43-4EA0-93C1-4A66901D2649}"/>
              </a:ext>
            </a:extLst>
          </p:cNvPr>
          <p:cNvSpPr/>
          <p:nvPr/>
        </p:nvSpPr>
        <p:spPr>
          <a:xfrm>
            <a:off x="7151077" y="2716976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21DA5-2929-44BB-8DAD-A9829907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24" y="679804"/>
            <a:ext cx="6374738" cy="43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379220" y="1244092"/>
            <a:ext cx="59047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Project Description</a:t>
            </a:r>
            <a:endParaRPr lang="en-US" sz="12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Provide a dashboard analysis of fast-food restaurants nationally and across USA states and locations</a:t>
            </a: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Locate them geospatially (states and cities / towns) </a:t>
            </a:r>
          </a:p>
          <a:p>
            <a:pPr marL="285750" indent="-285750" algn="just" latinLnBrk="1">
              <a:spcAft>
                <a:spcPts val="1200"/>
              </a:spcAft>
              <a:buBlip>
                <a:blip r:embed="rId2"/>
              </a:buBlip>
            </a:pPr>
            <a:r>
              <a:rPr lang="en-US" kern="1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Filter them by states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441A1-8B8A-470D-BA28-27BA11D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4" y="1244092"/>
            <a:ext cx="2062856" cy="21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3" y="1388417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54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249739" y="743888"/>
            <a:ext cx="6584198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1pPr>
            <a:lvl2pPr marL="800100" lvl="1" indent="-342900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 kumimoji="0" sz="1600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2pPr>
            <a:lvl3pPr marL="1085850" indent="-171450">
              <a:defRPr sz="1400">
                <a:latin typeface="Arial" panose="020B0604020202020204" pitchFamily="34" charset="0"/>
              </a:defRPr>
            </a:lvl3pPr>
            <a:lvl4pPr marL="1600200" indent="-228600">
              <a:defRPr sz="1400">
                <a:latin typeface="Arial" panose="020B0604020202020204" pitchFamily="34" charset="0"/>
              </a:defRPr>
            </a:lvl4pPr>
            <a:lvl5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 sz="1400" kern="0">
                <a:solidFill>
                  <a:srgbClr val="1E1E1E">
                    <a:lumMod val="5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9pPr>
          </a:lstStyle>
          <a:p>
            <a:r>
              <a:rPr lang="en-US" sz="1400" b="0" dirty="0"/>
              <a:t>Your project must be powered by a data set with </a:t>
            </a:r>
            <a:r>
              <a:rPr lang="en-US" sz="1400" b="0" dirty="0">
                <a:highlight>
                  <a:srgbClr val="FFFF00"/>
                </a:highlight>
              </a:rPr>
              <a:t>at least 100 records</a:t>
            </a:r>
            <a:r>
              <a:rPr lang="en-US" sz="1400" b="0" dirty="0"/>
              <a:t>.</a:t>
            </a:r>
          </a:p>
          <a:p>
            <a:r>
              <a:rPr lang="en-US" sz="1400" b="0" dirty="0"/>
              <a:t>Your visualization must include a Python </a:t>
            </a:r>
            <a:r>
              <a:rPr lang="en-US" sz="1400" b="0" dirty="0">
                <a:highlight>
                  <a:srgbClr val="FFFF00"/>
                </a:highlight>
              </a:rPr>
              <a:t>Flask – powered API, HTML/CSS, JavaScript,</a:t>
            </a:r>
            <a:r>
              <a:rPr lang="en-US" sz="1400" b="0" dirty="0"/>
              <a:t> and at least one database (SQL, </a:t>
            </a:r>
            <a:r>
              <a:rPr lang="en-US" sz="1400" b="0" dirty="0">
                <a:highlight>
                  <a:srgbClr val="FFFF00"/>
                </a:highlight>
              </a:rPr>
              <a:t>MongoDB,</a:t>
            </a:r>
            <a:r>
              <a:rPr lang="en-US" sz="1400" b="0" dirty="0"/>
              <a:t> SQLite, </a:t>
            </a:r>
            <a:r>
              <a:rPr lang="en-US" sz="1400" b="0" dirty="0" err="1"/>
              <a:t>etc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Your project should fall into one of the below 4 tracks:</a:t>
            </a:r>
          </a:p>
          <a:p>
            <a:pPr lvl="1"/>
            <a:r>
              <a:rPr lang="en-US" sz="1400" dirty="0"/>
              <a:t>A custom “creative” D3.js project (i.e. a nonstandard graph or chart)</a:t>
            </a:r>
          </a:p>
          <a:p>
            <a:pPr lvl="1"/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endParaRPr lang="en-US" sz="1400" dirty="0"/>
          </a:p>
          <a:p>
            <a:pPr lvl="1"/>
            <a:r>
              <a:rPr lang="en-US" sz="1400" dirty="0"/>
              <a:t>A </a:t>
            </a:r>
            <a:r>
              <a:rPr lang="en-US" sz="1400" dirty="0">
                <a:highlight>
                  <a:srgbClr val="FFFF00"/>
                </a:highlight>
              </a:rPr>
              <a:t>dashboard</a:t>
            </a:r>
            <a:r>
              <a:rPr lang="en-US" sz="1400" dirty="0"/>
              <a:t> page with multiple charts that update from the same data</a:t>
            </a:r>
          </a:p>
          <a:p>
            <a:pPr lvl="1"/>
            <a:r>
              <a:rPr lang="en-US" sz="1400" dirty="0"/>
              <a:t>A “thick” server that performs multiple manipulations on data in a database prior to visualization (must be approved)</a:t>
            </a:r>
          </a:p>
          <a:p>
            <a:r>
              <a:rPr lang="en-US" sz="1400" b="0" dirty="0"/>
              <a:t>Your project must include some level of </a:t>
            </a:r>
            <a:r>
              <a:rPr lang="en-US" sz="1400" b="0" dirty="0">
                <a:highlight>
                  <a:srgbClr val="FFFF00"/>
                </a:highlight>
              </a:rPr>
              <a:t>user-driven interaction </a:t>
            </a:r>
            <a:r>
              <a:rPr lang="en-US" sz="1400" b="0" dirty="0"/>
              <a:t>(e.g. menus, dropdowns, textboxes).</a:t>
            </a:r>
          </a:p>
          <a:p>
            <a:r>
              <a:rPr lang="en-US" sz="1400" b="0" dirty="0"/>
              <a:t>Your final visualization should ideally include </a:t>
            </a:r>
            <a:r>
              <a:rPr lang="en-US" sz="1400" b="0" dirty="0">
                <a:highlight>
                  <a:srgbClr val="FFFF00"/>
                </a:highlight>
              </a:rPr>
              <a:t>at least 3 views</a:t>
            </a:r>
            <a:r>
              <a:rPr lang="en-US" sz="1400" b="0" dirty="0"/>
              <a:t>.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F387-2769-4225-A054-6C71B78659DE}"/>
              </a:ext>
            </a:extLst>
          </p:cNvPr>
          <p:cNvSpPr txBox="1"/>
          <p:nvPr/>
        </p:nvSpPr>
        <p:spPr>
          <a:xfrm>
            <a:off x="356615" y="94226"/>
            <a:ext cx="631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Specific project requirements fulfillment</a:t>
            </a:r>
            <a:endParaRPr lang="en-US" sz="11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14B37D0D-1801-446A-9EC5-3B90403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659501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4BA3971-4C6B-4CAA-BBD6-27D0F3FC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18336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6A5DADF-51DB-427A-9EDC-52F3E2FA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51517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F1C9996E-A29A-448D-864B-6158B9DF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444437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01192020-9ECB-4DC6-95B7-29580C6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93603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E5A44B5-8B35-40F5-B675-D4CDE75BBCFC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ction Button: Go Forward or Next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639459F-D4C8-4954-A62F-ED9492C05E8E}"/>
              </a:ext>
            </a:extLst>
          </p:cNvPr>
          <p:cNvSpPr/>
          <p:nvPr/>
        </p:nvSpPr>
        <p:spPr>
          <a:xfrm>
            <a:off x="8375519" y="1309963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ction Button: Go Forward or Next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9DA5078-002D-4FD4-B782-01310F7B60F5}"/>
              </a:ext>
            </a:extLst>
          </p:cNvPr>
          <p:cNvSpPr/>
          <p:nvPr/>
        </p:nvSpPr>
        <p:spPr>
          <a:xfrm>
            <a:off x="8355980" y="3338887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4143-4BB5-4715-85CB-51E757E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93510"/>
            <a:ext cx="5574969" cy="4231004"/>
          </a:xfrm>
          <a:prstGeom prst="rect">
            <a:avLst/>
          </a:prstGeom>
        </p:spPr>
      </p:pic>
      <p:pic>
        <p:nvPicPr>
          <p:cNvPr id="13" name="Picture 1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B1B1CFAC-A6AB-4933-A47A-6AF862C43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045707"/>
            <a:ext cx="1557668" cy="1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E212DA-7327-4D9D-B3D2-99E8B3CEDDC3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5B3A50D-1D9D-4583-8CC8-EC588DEB1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854575"/>
            <a:ext cx="3444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 charset="0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 typeface="Open Sans" panose="020B0606030504020204" pitchFamily="34" charset="0"/>
              <a:buNone/>
            </a:pPr>
            <a:fld id="{4074F2D7-298C-4132-9419-B33D3876C9B1}" type="slidenum">
              <a:rPr lang="en-US" altLang="en-US" sz="100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pPr>
                <a:spcBef>
                  <a:spcPct val="0"/>
                </a:spcBef>
                <a:buClrTx/>
                <a:buFont typeface="Open Sans" panose="020B0606030504020204" pitchFamily="34" charset="0"/>
                <a:buNone/>
              </a:pPr>
              <a:t>7</a:t>
            </a:fld>
            <a:endParaRPr lang="en-US" altLang="en-US" sz="1000">
              <a:solidFill>
                <a:schemeClr val="accent1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48" y="1763185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830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8593"/>
            <a:ext cx="8210266" cy="532607"/>
          </a:xfrm>
        </p:spPr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D5B4-DA98-4080-9536-BF4D1AEE003A}"/>
              </a:ext>
            </a:extLst>
          </p:cNvPr>
          <p:cNvSpPr txBox="1"/>
          <p:nvPr/>
        </p:nvSpPr>
        <p:spPr>
          <a:xfrm>
            <a:off x="324134" y="627958"/>
            <a:ext cx="6834252" cy="95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Datasets used obtained from</a:t>
            </a:r>
            <a:endParaRPr kumimoji="0" 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Kaggle: Fast Food Restaurants Across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https://www.kaggle.com/datafiniti/fast-food-restaurants?select=FastFoodRestaurants.csv</a:t>
            </a: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5080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975A8-23B9-4AEC-9C44-92BB0E7F3272}"/>
              </a:ext>
            </a:extLst>
          </p:cNvPr>
          <p:cNvGrpSpPr/>
          <p:nvPr/>
        </p:nvGrpSpPr>
        <p:grpSpPr>
          <a:xfrm>
            <a:off x="419099" y="1442045"/>
            <a:ext cx="4315927" cy="3029758"/>
            <a:chOff x="914399" y="1345475"/>
            <a:chExt cx="4315927" cy="30297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509A41-501C-42C9-882D-ECFB2FC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399" y="2576690"/>
              <a:ext cx="4315925" cy="17985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46B657-D942-4DBF-85E9-F990687C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345475"/>
              <a:ext cx="4315926" cy="12262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008E-E237-4E14-A173-699AC17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299" y="2668320"/>
            <a:ext cx="3953825" cy="1700480"/>
          </a:xfrm>
          <a:prstGeom prst="rect">
            <a:avLst/>
          </a:prstGeom>
        </p:spPr>
      </p:pic>
      <p:sp>
        <p:nvSpPr>
          <p:cNvPr id="9" name="Action Button: Go Forward or Next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8CC9E6B-0BEA-4E26-8909-E6BE7D238FF1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557567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Tradeshift Master Template">
  <a:themeElements>
    <a:clrScheme name="Custom 3">
      <a:dk1>
        <a:srgbClr val="1E1E1E"/>
      </a:dk1>
      <a:lt1>
        <a:srgbClr val="FFFFFF"/>
      </a:lt1>
      <a:dk2>
        <a:srgbClr val="5C5C5C"/>
      </a:dk2>
      <a:lt2>
        <a:srgbClr val="F9F9F9"/>
      </a:lt2>
      <a:accent1>
        <a:srgbClr val="36DDFF"/>
      </a:accent1>
      <a:accent2>
        <a:srgbClr val="FFAA42"/>
      </a:accent2>
      <a:accent3>
        <a:srgbClr val="FF3352"/>
      </a:accent3>
      <a:accent4>
        <a:srgbClr val="6141E3"/>
      </a:accent4>
      <a:accent5>
        <a:srgbClr val="0A37F0"/>
      </a:accent5>
      <a:accent6>
        <a:srgbClr val="38EBBC"/>
      </a:accent6>
      <a:hlink>
        <a:srgbClr val="0A37F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3718</TotalTime>
  <Words>903</Words>
  <Application>Microsoft Office PowerPoint</Application>
  <PresentationFormat>On-screen Show (16:9)</PresentationFormat>
  <Paragraphs>203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Malgun Gothic</vt:lpstr>
      <vt:lpstr>Arial</vt:lpstr>
      <vt:lpstr>Calibri</vt:lpstr>
      <vt:lpstr>Maven Pro</vt:lpstr>
      <vt:lpstr>Muli</vt:lpstr>
      <vt:lpstr>Muli Regular</vt:lpstr>
      <vt:lpstr>Nunito</vt:lpstr>
      <vt:lpstr>Open Sans</vt:lpstr>
      <vt:lpstr>Open Sans ExtraBold</vt:lpstr>
      <vt:lpstr>SourceCodePro</vt:lpstr>
      <vt:lpstr>Wingdings</vt:lpstr>
      <vt:lpstr>blank</vt:lpstr>
      <vt:lpstr>Tradeshift Master Template</vt:lpstr>
      <vt:lpstr>Momentum</vt:lpstr>
      <vt:lpstr>Analysis of fast-food restaurants along US States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SOURCES</vt:lpstr>
      <vt:lpstr>AGENDA</vt:lpstr>
      <vt:lpstr>app.py FLASK detail</vt:lpstr>
      <vt:lpstr>app.py FLASK detail. /JSON/FL for a specific state selected</vt:lpstr>
      <vt:lpstr>DIAGRAM. Technologies / Data / Programs</vt:lpstr>
      <vt:lpstr>DIAGRAM. Technologies / Data / Programs</vt:lpstr>
      <vt:lpstr>AGENDA</vt:lpstr>
      <vt:lpstr>ETL EXTRACT       fast_food.ipynb</vt:lpstr>
      <vt:lpstr>ETL TRANSFORM (2)     fast_food.ipynb</vt:lpstr>
      <vt:lpstr>PowerPoint Presentation</vt:lpstr>
      <vt:lpstr>PowerPoint Presentation</vt:lpstr>
      <vt:lpstr>Relations / Concatenation of programs within Flask</vt:lpstr>
      <vt:lpstr>Detail of update plotly function within ‘logic.js’ program</vt:lpstr>
      <vt:lpstr>AGENDA</vt:lpstr>
      <vt:lpstr>index.html. Dashboard solution detail. GENERAL VIEW. Structure </vt:lpstr>
      <vt:lpstr>index.html. Dashboard solution detail. GENERAL VIEW</vt:lpstr>
      <vt:lpstr>index.html. Dashboard solution detail. GENERAL VIEW. Hover over bar</vt:lpstr>
      <vt:lpstr>index.html. Dashboard solution detail. GENERAL VIEW. Lower part interactive drill down map</vt:lpstr>
      <vt:lpstr>index.html. Dashboard solution detail. GENERAL VIEW. Zoom detail and tipbox</vt:lpstr>
      <vt:lpstr>index.html. Dashboard solution detail. DROPDOWN SELECTION</vt:lpstr>
      <vt:lpstr>index.html. Dashboard solution detail. DROPDOWN SELECTION. Refreshed results gauge, bars &amp; MAPBOX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150</cp:revision>
  <dcterms:created xsi:type="dcterms:W3CDTF">2021-04-30T22:30:40Z</dcterms:created>
  <dcterms:modified xsi:type="dcterms:W3CDTF">2021-07-21T14:34:02Z</dcterms:modified>
</cp:coreProperties>
</file>